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3" r:id="rId3"/>
    <p:sldId id="258" r:id="rId4"/>
    <p:sldId id="259" r:id="rId5"/>
    <p:sldId id="260" r:id="rId6"/>
    <p:sldId id="261" r:id="rId7"/>
    <p:sldId id="262" r:id="rId8"/>
    <p:sldId id="263" r:id="rId9"/>
    <p:sldId id="264" r:id="rId10"/>
    <p:sldId id="265" r:id="rId11"/>
    <p:sldId id="29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nes Karin" initials="HK" lastIdx="25"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107" d="100"/>
          <a:sy n="107" d="100"/>
        </p:scale>
        <p:origin x="12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3F2C25-CFDC-4DA7-B4CB-FE8BA090611E}" type="datetimeFigureOut">
              <a:rPr lang="en-GB" smtClean="0"/>
              <a:t>25/03/2016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222F3-DA7E-420F-9C41-94DC99588F28}" type="slidenum">
              <a:rPr lang="en-GB" smtClean="0"/>
              <a:t>‹#›</a:t>
            </a:fld>
            <a:endParaRPr lang="en-GB"/>
          </a:p>
        </p:txBody>
      </p:sp>
    </p:spTree>
    <p:extLst>
      <p:ext uri="{BB962C8B-B14F-4D97-AF65-F5344CB8AC3E}">
        <p14:creationId xmlns:p14="http://schemas.microsoft.com/office/powerpoint/2010/main" val="2189405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bn.bmj.com/content/15/4.toc"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So</a:t>
            </a:r>
            <a:r>
              <a:rPr lang="nl-BE" dirty="0" smtClean="0"/>
              <a:t> the </a:t>
            </a:r>
            <a:r>
              <a:rPr lang="nl-BE" dirty="0" err="1" smtClean="0"/>
              <a:t>reason</a:t>
            </a:r>
            <a:r>
              <a:rPr lang="nl-BE" dirty="0" smtClean="0"/>
              <a:t> </a:t>
            </a:r>
            <a:r>
              <a:rPr lang="nl-BE" dirty="0" err="1" smtClean="0"/>
              <a:t>I’m</a:t>
            </a:r>
            <a:r>
              <a:rPr lang="nl-BE" dirty="0" smtClean="0"/>
              <a:t> </a:t>
            </a:r>
            <a:r>
              <a:rPr lang="nl-BE" dirty="0" err="1" smtClean="0"/>
              <a:t>doing</a:t>
            </a:r>
            <a:r>
              <a:rPr lang="nl-BE" dirty="0" smtClean="0"/>
              <a:t> a review</a:t>
            </a:r>
            <a:r>
              <a:rPr lang="nl-BE" baseline="0" dirty="0" smtClean="0"/>
              <a:t> is as a </a:t>
            </a:r>
            <a:r>
              <a:rPr lang="nl-BE" baseline="0" dirty="0" err="1" smtClean="0"/>
              <a:t>starting</a:t>
            </a:r>
            <a:r>
              <a:rPr lang="nl-BE" baseline="0" dirty="0" smtClean="0"/>
              <a:t> point </a:t>
            </a:r>
            <a:r>
              <a:rPr lang="nl-BE" baseline="0" dirty="0" err="1" smtClean="0"/>
              <a:t>for</a:t>
            </a:r>
            <a:r>
              <a:rPr lang="nl-BE" baseline="0" dirty="0" smtClean="0"/>
              <a:t> </a:t>
            </a:r>
            <a:r>
              <a:rPr lang="nl-BE" baseline="0" dirty="0" err="1" smtClean="0"/>
              <a:t>my</a:t>
            </a:r>
            <a:r>
              <a:rPr lang="nl-BE" baseline="0" dirty="0" smtClean="0"/>
              <a:t> </a:t>
            </a:r>
            <a:r>
              <a:rPr lang="nl-BE" baseline="0" dirty="0" err="1" smtClean="0"/>
              <a:t>Phd</a:t>
            </a:r>
            <a:r>
              <a:rPr lang="nl-BE" baseline="0" dirty="0" smtClean="0"/>
              <a:t>. </a:t>
            </a:r>
          </a:p>
          <a:p>
            <a:r>
              <a:rPr lang="nl-BE" baseline="0" dirty="0" smtClean="0"/>
              <a:t>I </a:t>
            </a:r>
            <a:r>
              <a:rPr lang="nl-BE" baseline="0" dirty="0" err="1" smtClean="0"/>
              <a:t>will</a:t>
            </a:r>
            <a:r>
              <a:rPr lang="nl-BE" baseline="0" dirty="0" smtClean="0"/>
              <a:t> </a:t>
            </a:r>
            <a:r>
              <a:rPr lang="nl-BE" baseline="0" dirty="0" err="1" smtClean="0"/>
              <a:t>conduct</a:t>
            </a:r>
            <a:r>
              <a:rPr lang="nl-BE" baseline="0" dirty="0" smtClean="0"/>
              <a:t> a review of arts-</a:t>
            </a:r>
            <a:r>
              <a:rPr lang="nl-BE" baseline="0" dirty="0" err="1" smtClean="0"/>
              <a:t>based</a:t>
            </a:r>
            <a:r>
              <a:rPr lang="nl-BE" baseline="0" dirty="0" smtClean="0"/>
              <a:t> </a:t>
            </a:r>
            <a:r>
              <a:rPr lang="nl-BE" baseline="0" dirty="0" err="1" smtClean="0"/>
              <a:t>methods</a:t>
            </a:r>
            <a:r>
              <a:rPr lang="nl-BE" baseline="0" dirty="0" smtClean="0"/>
              <a:t> </a:t>
            </a:r>
            <a:r>
              <a:rPr lang="nl-BE" baseline="0" dirty="0" err="1" smtClean="0"/>
              <a:t>to</a:t>
            </a:r>
            <a:r>
              <a:rPr lang="nl-BE" baseline="0" dirty="0" smtClean="0"/>
              <a:t> </a:t>
            </a:r>
            <a:r>
              <a:rPr lang="nl-BE" baseline="0" dirty="0" err="1" smtClean="0"/>
              <a:t>summarise</a:t>
            </a:r>
            <a:r>
              <a:rPr lang="nl-BE" baseline="0" dirty="0" smtClean="0"/>
              <a:t> the </a:t>
            </a:r>
            <a:r>
              <a:rPr lang="nl-BE" baseline="0" dirty="0" err="1" smtClean="0"/>
              <a:t>literature</a:t>
            </a:r>
            <a:r>
              <a:rPr lang="nl-BE" baseline="0" dirty="0" smtClean="0"/>
              <a:t> </a:t>
            </a:r>
            <a:r>
              <a:rPr lang="nl-BE" baseline="0" dirty="0" err="1" smtClean="0"/>
              <a:t>that</a:t>
            </a:r>
            <a:r>
              <a:rPr lang="nl-BE" baseline="0" dirty="0" smtClean="0"/>
              <a:t> is </a:t>
            </a:r>
            <a:r>
              <a:rPr lang="nl-BE" baseline="0" dirty="0" err="1" smtClean="0"/>
              <a:t>available</a:t>
            </a:r>
            <a:r>
              <a:rPr lang="nl-BE" baseline="0" dirty="0" smtClean="0"/>
              <a:t> on </a:t>
            </a:r>
            <a:r>
              <a:rPr lang="nl-BE" baseline="0" dirty="0" err="1" smtClean="0"/>
              <a:t>this</a:t>
            </a:r>
            <a:r>
              <a:rPr lang="nl-BE" baseline="0" dirty="0" smtClean="0"/>
              <a:t> topic, </a:t>
            </a:r>
            <a:r>
              <a:rPr lang="nl-BE" baseline="0" dirty="0" err="1" smtClean="0"/>
              <a:t>to</a:t>
            </a:r>
            <a:r>
              <a:rPr lang="nl-BE" baseline="0" dirty="0" smtClean="0"/>
              <a:t> </a:t>
            </a:r>
            <a:r>
              <a:rPr lang="nl-BE" baseline="0" dirty="0" err="1" smtClean="0"/>
              <a:t>gain</a:t>
            </a:r>
            <a:r>
              <a:rPr lang="nl-BE" baseline="0" dirty="0" smtClean="0"/>
              <a:t> more </a:t>
            </a:r>
            <a:r>
              <a:rPr lang="nl-BE" baseline="0" dirty="0" err="1" smtClean="0"/>
              <a:t>insight</a:t>
            </a:r>
            <a:r>
              <a:rPr lang="nl-BE" baseline="0" dirty="0" smtClean="0"/>
              <a:t> in </a:t>
            </a:r>
            <a:r>
              <a:rPr lang="nl-BE" baseline="0" dirty="0" err="1" smtClean="0"/>
              <a:t>this</a:t>
            </a:r>
            <a:r>
              <a:rPr lang="nl-BE" baseline="0" dirty="0" smtClean="0"/>
              <a:t> topic </a:t>
            </a:r>
            <a:r>
              <a:rPr lang="nl-BE" baseline="0" dirty="0" err="1" smtClean="0"/>
              <a:t>and</a:t>
            </a:r>
            <a:r>
              <a:rPr lang="nl-BE" baseline="0" dirty="0" smtClean="0"/>
              <a:t> in the scope of </a:t>
            </a:r>
            <a:r>
              <a:rPr lang="nl-BE" baseline="0" dirty="0" err="1" smtClean="0"/>
              <a:t>this</a:t>
            </a:r>
            <a:r>
              <a:rPr lang="nl-BE" baseline="0" dirty="0" smtClean="0"/>
              <a:t> </a:t>
            </a:r>
            <a:r>
              <a:rPr lang="nl-BE" baseline="0" dirty="0" err="1" smtClean="0"/>
              <a:t>broad</a:t>
            </a:r>
            <a:r>
              <a:rPr lang="nl-BE" baseline="0" dirty="0" smtClean="0"/>
              <a:t> field, </a:t>
            </a:r>
            <a:r>
              <a:rPr lang="nl-BE" baseline="0" dirty="0" err="1" smtClean="0"/>
              <a:t>to</a:t>
            </a:r>
            <a:r>
              <a:rPr lang="nl-BE" baseline="0" dirty="0" smtClean="0"/>
              <a:t> make </a:t>
            </a:r>
            <a:r>
              <a:rPr lang="nl-BE" baseline="0" dirty="0" err="1" smtClean="0"/>
              <a:t>an</a:t>
            </a:r>
            <a:r>
              <a:rPr lang="nl-BE" baseline="0" dirty="0" smtClean="0"/>
              <a:t> analysis of the </a:t>
            </a:r>
            <a:r>
              <a:rPr lang="nl-BE" baseline="0" dirty="0" err="1" smtClean="0"/>
              <a:t>available</a:t>
            </a:r>
            <a:r>
              <a:rPr lang="nl-BE" baseline="0" dirty="0" smtClean="0"/>
              <a:t> </a:t>
            </a:r>
            <a:r>
              <a:rPr lang="nl-BE" baseline="0" dirty="0" err="1" smtClean="0"/>
              <a:t>literature</a:t>
            </a:r>
            <a:r>
              <a:rPr lang="nl-BE" baseline="0" dirty="0" smtClean="0"/>
              <a:t> en </a:t>
            </a:r>
            <a:r>
              <a:rPr lang="nl-BE" baseline="0" dirty="0" err="1" smtClean="0"/>
              <a:t>generate</a:t>
            </a:r>
            <a:r>
              <a:rPr lang="nl-BE" baseline="0" dirty="0" smtClean="0"/>
              <a:t> </a:t>
            </a:r>
            <a:r>
              <a:rPr lang="nl-BE" baseline="0" dirty="0" err="1" smtClean="0"/>
              <a:t>questions</a:t>
            </a:r>
            <a:r>
              <a:rPr lang="nl-BE" baseline="0" dirty="0" smtClean="0"/>
              <a:t> </a:t>
            </a:r>
            <a:r>
              <a:rPr lang="nl-BE" baseline="0" dirty="0" err="1" smtClean="0"/>
              <a:t>to</a:t>
            </a:r>
            <a:r>
              <a:rPr lang="nl-BE" baseline="0" dirty="0" smtClean="0"/>
              <a:t> guide </a:t>
            </a:r>
            <a:r>
              <a:rPr lang="nl-BE" baseline="0" dirty="0" err="1" smtClean="0"/>
              <a:t>my</a:t>
            </a:r>
            <a:r>
              <a:rPr lang="nl-BE" baseline="0" dirty="0" smtClean="0"/>
              <a:t> </a:t>
            </a:r>
            <a:r>
              <a:rPr lang="nl-BE" baseline="0" dirty="0" err="1" smtClean="0"/>
              <a:t>further</a:t>
            </a:r>
            <a:r>
              <a:rPr lang="nl-BE" baseline="0" dirty="0" smtClean="0"/>
              <a:t> research on arts-</a:t>
            </a:r>
            <a:r>
              <a:rPr lang="nl-BE" baseline="0" dirty="0" err="1" smtClean="0"/>
              <a:t>based</a:t>
            </a:r>
            <a:r>
              <a:rPr lang="nl-BE" baseline="0" dirty="0" smtClean="0"/>
              <a:t> </a:t>
            </a:r>
            <a:r>
              <a:rPr lang="nl-BE" baseline="0" dirty="0" err="1" smtClean="0"/>
              <a:t>methodologies</a:t>
            </a:r>
            <a:r>
              <a:rPr lang="nl-BE" baseline="0" dirty="0" smtClean="0"/>
              <a:t>. </a:t>
            </a:r>
          </a:p>
          <a:p>
            <a:endParaRPr lang="nl-BE" baseline="0" dirty="0" smtClean="0"/>
          </a:p>
          <a:p>
            <a:r>
              <a:rPr lang="nl-BE" baseline="0" dirty="0" err="1" smtClean="0"/>
              <a:t>Before</a:t>
            </a:r>
            <a:r>
              <a:rPr lang="nl-BE" baseline="0" dirty="0" smtClean="0"/>
              <a:t> I </a:t>
            </a:r>
            <a:r>
              <a:rPr lang="nl-BE" baseline="0" dirty="0" err="1" smtClean="0"/>
              <a:t>will</a:t>
            </a:r>
            <a:r>
              <a:rPr lang="nl-BE" baseline="0" dirty="0" smtClean="0"/>
              <a:t> </a:t>
            </a:r>
            <a:r>
              <a:rPr lang="nl-BE" baseline="0" dirty="0" err="1" smtClean="0"/>
              <a:t>give</a:t>
            </a:r>
            <a:r>
              <a:rPr lang="nl-BE" baseline="0" dirty="0" smtClean="0"/>
              <a:t> a </a:t>
            </a:r>
            <a:r>
              <a:rPr lang="nl-BE" baseline="0" dirty="0" err="1" smtClean="0"/>
              <a:t>worked</a:t>
            </a:r>
            <a:r>
              <a:rPr lang="nl-BE" baseline="0" dirty="0" smtClean="0"/>
              <a:t> </a:t>
            </a:r>
            <a:r>
              <a:rPr lang="nl-BE" baseline="0" dirty="0" err="1" smtClean="0"/>
              <a:t>example</a:t>
            </a:r>
            <a:r>
              <a:rPr lang="nl-BE" baseline="0" dirty="0" smtClean="0"/>
              <a:t> of </a:t>
            </a:r>
            <a:r>
              <a:rPr lang="nl-BE" baseline="0" dirty="0" err="1" smtClean="0"/>
              <a:t>doing</a:t>
            </a:r>
            <a:r>
              <a:rPr lang="nl-BE" baseline="0" dirty="0" smtClean="0"/>
              <a:t> a review on arts-</a:t>
            </a:r>
            <a:r>
              <a:rPr lang="nl-BE" baseline="0" dirty="0" err="1" smtClean="0"/>
              <a:t>based</a:t>
            </a:r>
            <a:r>
              <a:rPr lang="nl-BE" baseline="0" dirty="0" smtClean="0"/>
              <a:t> research, </a:t>
            </a:r>
          </a:p>
          <a:p>
            <a:r>
              <a:rPr lang="nl-BE" baseline="0" dirty="0" smtClean="0"/>
              <a:t>I </a:t>
            </a:r>
            <a:r>
              <a:rPr lang="nl-BE" baseline="0" dirty="0" err="1" smtClean="0"/>
              <a:t>will</a:t>
            </a:r>
            <a:r>
              <a:rPr lang="nl-BE" baseline="0" dirty="0" smtClean="0"/>
              <a:t> </a:t>
            </a:r>
            <a:r>
              <a:rPr lang="nl-BE" baseline="0" dirty="0" err="1" smtClean="0"/>
              <a:t>provide</a:t>
            </a:r>
            <a:r>
              <a:rPr lang="nl-BE" baseline="0" dirty="0" smtClean="0"/>
              <a:t> </a:t>
            </a:r>
            <a:r>
              <a:rPr lang="nl-BE" baseline="0" dirty="0" err="1" smtClean="0"/>
              <a:t>some</a:t>
            </a:r>
            <a:r>
              <a:rPr lang="nl-BE" baseline="0" dirty="0" smtClean="0"/>
              <a:t> info </a:t>
            </a:r>
            <a:r>
              <a:rPr lang="nl-BE" baseline="0" dirty="0" err="1" smtClean="0"/>
              <a:t>about</a:t>
            </a:r>
            <a:r>
              <a:rPr lang="nl-BE" baseline="0" dirty="0" smtClean="0"/>
              <a:t> the </a:t>
            </a:r>
            <a:r>
              <a:rPr lang="nl-BE" baseline="0" dirty="0" err="1" smtClean="0"/>
              <a:t>importance</a:t>
            </a:r>
            <a:r>
              <a:rPr lang="nl-BE" baseline="0" dirty="0" smtClean="0"/>
              <a:t> of </a:t>
            </a:r>
            <a:r>
              <a:rPr lang="nl-BE" baseline="0" dirty="0" err="1" smtClean="0"/>
              <a:t>conducting</a:t>
            </a:r>
            <a:r>
              <a:rPr lang="nl-BE" baseline="0" dirty="0" smtClean="0"/>
              <a:t> a review </a:t>
            </a:r>
            <a:r>
              <a:rPr lang="nl-BE" baseline="0" dirty="0" err="1" smtClean="0"/>
              <a:t>and</a:t>
            </a:r>
            <a:r>
              <a:rPr lang="nl-BE" baseline="0" dirty="0" smtClean="0"/>
              <a:t> </a:t>
            </a:r>
            <a:r>
              <a:rPr lang="nl-BE" baseline="0" dirty="0" err="1" smtClean="0"/>
              <a:t>an</a:t>
            </a:r>
            <a:r>
              <a:rPr lang="nl-BE" baseline="0" dirty="0" smtClean="0"/>
              <a:t> argument </a:t>
            </a:r>
            <a:r>
              <a:rPr lang="nl-BE" baseline="0" dirty="0" err="1" smtClean="0"/>
              <a:t>for</a:t>
            </a:r>
            <a:r>
              <a:rPr lang="nl-BE" baseline="0" dirty="0" smtClean="0"/>
              <a:t> more </a:t>
            </a:r>
            <a:r>
              <a:rPr lang="nl-BE" baseline="0" dirty="0" err="1" smtClean="0"/>
              <a:t>transparancy</a:t>
            </a:r>
            <a:r>
              <a:rPr lang="nl-BE" baseline="0" dirty="0" smtClean="0"/>
              <a:t> in reviews.</a:t>
            </a:r>
          </a:p>
          <a:p>
            <a:endParaRPr lang="nl-BE" baseline="0" dirty="0" smtClean="0"/>
          </a:p>
          <a:p>
            <a:r>
              <a:rPr lang="nl-BE" baseline="0" dirty="0" err="1" smtClean="0"/>
              <a:t>So</a:t>
            </a:r>
            <a:r>
              <a:rPr lang="nl-BE" baseline="0" dirty="0" smtClean="0"/>
              <a:t> I </a:t>
            </a:r>
            <a:r>
              <a:rPr lang="nl-BE" baseline="0" dirty="0" err="1" smtClean="0"/>
              <a:t>wanted</a:t>
            </a:r>
            <a:r>
              <a:rPr lang="nl-BE" baseline="0" dirty="0" smtClean="0"/>
              <a:t> </a:t>
            </a:r>
            <a:r>
              <a:rPr lang="nl-BE" baseline="0" dirty="0" err="1" smtClean="0"/>
              <a:t>to</a:t>
            </a:r>
            <a:r>
              <a:rPr lang="nl-BE" baseline="0" dirty="0" smtClean="0"/>
              <a:t> do a review of the </a:t>
            </a:r>
            <a:r>
              <a:rPr lang="nl-BE" baseline="0" dirty="0" err="1" smtClean="0"/>
              <a:t>literature</a:t>
            </a:r>
            <a:r>
              <a:rPr lang="nl-BE" baseline="0" dirty="0" smtClean="0"/>
              <a:t> as a </a:t>
            </a:r>
            <a:r>
              <a:rPr lang="nl-BE" baseline="0" dirty="0" err="1" smtClean="0"/>
              <a:t>starting</a:t>
            </a:r>
            <a:r>
              <a:rPr lang="nl-BE" baseline="0" dirty="0" smtClean="0"/>
              <a:t> point </a:t>
            </a:r>
            <a:r>
              <a:rPr lang="nl-BE" baseline="0" dirty="0" err="1" smtClean="0"/>
              <a:t>for</a:t>
            </a:r>
            <a:r>
              <a:rPr lang="nl-BE" baseline="0" dirty="0" smtClean="0"/>
              <a:t> </a:t>
            </a:r>
            <a:r>
              <a:rPr lang="nl-BE" baseline="0" dirty="0" err="1" smtClean="0"/>
              <a:t>my</a:t>
            </a:r>
            <a:r>
              <a:rPr lang="nl-BE" baseline="0" dirty="0" smtClean="0"/>
              <a:t> </a:t>
            </a:r>
            <a:r>
              <a:rPr lang="nl-BE" baseline="0" dirty="0" err="1" smtClean="0"/>
              <a:t>phd</a:t>
            </a:r>
            <a:r>
              <a:rPr lang="nl-BE" baseline="0" dirty="0" smtClean="0"/>
              <a:t> </a:t>
            </a:r>
            <a:r>
              <a:rPr lang="nl-BE" baseline="0" dirty="0" err="1" smtClean="0"/>
              <a:t>to</a:t>
            </a:r>
            <a:r>
              <a:rPr lang="nl-BE" baseline="0" dirty="0" smtClean="0"/>
              <a:t>: …….</a:t>
            </a:r>
          </a:p>
        </p:txBody>
      </p:sp>
      <p:sp>
        <p:nvSpPr>
          <p:cNvPr id="4" name="Slide Number Placeholder 3"/>
          <p:cNvSpPr>
            <a:spLocks noGrp="1"/>
          </p:cNvSpPr>
          <p:nvPr>
            <p:ph type="sldNum" sz="quarter" idx="10"/>
          </p:nvPr>
        </p:nvSpPr>
        <p:spPr/>
        <p:txBody>
          <a:bodyPr/>
          <a:lstStyle/>
          <a:p>
            <a:fld id="{D1A7938E-5AA5-4E69-B9DB-0CDE0C699B09}" type="slidenum">
              <a:rPr lang="nl-BE" smtClean="0"/>
              <a:t>3</a:t>
            </a:fld>
            <a:endParaRPr lang="nl-BE"/>
          </a:p>
        </p:txBody>
      </p:sp>
    </p:spTree>
    <p:extLst>
      <p:ext uri="{BB962C8B-B14F-4D97-AF65-F5344CB8AC3E}">
        <p14:creationId xmlns:p14="http://schemas.microsoft.com/office/powerpoint/2010/main" val="3174522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To</a:t>
            </a:r>
            <a:r>
              <a:rPr lang="nl-BE" baseline="0" dirty="0" smtClean="0"/>
              <a:t> give my review a place in the broad field of review types, this overview of different types of reviews can give some idea of the different types of reviews that exist. </a:t>
            </a:r>
            <a:r>
              <a:rPr lang="nl-BE" dirty="0" smtClean="0"/>
              <a:t>The </a:t>
            </a:r>
            <a:r>
              <a:rPr lang="nl-BE" dirty="0" err="1" smtClean="0"/>
              <a:t>rapid</a:t>
            </a:r>
            <a:r>
              <a:rPr lang="nl-BE" dirty="0" smtClean="0"/>
              <a:t> </a:t>
            </a:r>
            <a:r>
              <a:rPr lang="nl-BE" dirty="0" err="1" smtClean="0"/>
              <a:t>growth</a:t>
            </a:r>
            <a:r>
              <a:rPr lang="nl-BE" baseline="0" dirty="0" smtClean="0"/>
              <a:t> in </a:t>
            </a:r>
            <a:r>
              <a:rPr lang="nl-BE" baseline="0" dirty="0" err="1" smtClean="0"/>
              <a:t>undertaking</a:t>
            </a:r>
            <a:r>
              <a:rPr lang="nl-BE" baseline="0" dirty="0" smtClean="0"/>
              <a:t> reviews of the </a:t>
            </a:r>
            <a:r>
              <a:rPr lang="nl-BE" baseline="0" dirty="0" err="1" smtClean="0"/>
              <a:t>literature</a:t>
            </a:r>
            <a:r>
              <a:rPr lang="nl-BE" baseline="0" dirty="0" smtClean="0"/>
              <a:t> has </a:t>
            </a:r>
            <a:r>
              <a:rPr lang="nl-BE" baseline="0" dirty="0" err="1" smtClean="0"/>
              <a:t>resulted</a:t>
            </a:r>
            <a:r>
              <a:rPr lang="nl-BE" baseline="0" dirty="0" smtClean="0"/>
              <a:t> in different types of reviews, different </a:t>
            </a:r>
            <a:r>
              <a:rPr lang="nl-BE" baseline="0" dirty="0" err="1" smtClean="0"/>
              <a:t>terminology</a:t>
            </a:r>
            <a:r>
              <a:rPr lang="nl-BE" baseline="0" dirty="0" smtClean="0"/>
              <a:t> </a:t>
            </a:r>
            <a:r>
              <a:rPr lang="nl-BE" baseline="0" dirty="0" err="1" smtClean="0"/>
              <a:t>to</a:t>
            </a:r>
            <a:r>
              <a:rPr lang="nl-BE" baseline="0" dirty="0" smtClean="0"/>
              <a:t> </a:t>
            </a:r>
            <a:r>
              <a:rPr lang="nl-BE" baseline="0" dirty="0" err="1" smtClean="0"/>
              <a:t>describe</a:t>
            </a:r>
            <a:r>
              <a:rPr lang="nl-BE" baseline="0" dirty="0" smtClean="0"/>
              <a:t> reviews </a:t>
            </a:r>
            <a:r>
              <a:rPr lang="nl-BE" baseline="0" dirty="0" err="1" smtClean="0"/>
              <a:t>that</a:t>
            </a:r>
            <a:r>
              <a:rPr lang="nl-BE" baseline="0" dirty="0" smtClean="0"/>
              <a:t> share </a:t>
            </a:r>
            <a:r>
              <a:rPr lang="nl-BE" baseline="0" dirty="0" err="1" smtClean="0"/>
              <a:t>certain</a:t>
            </a:r>
            <a:r>
              <a:rPr lang="nl-BE" baseline="0" dirty="0" smtClean="0"/>
              <a:t> </a:t>
            </a:r>
            <a:r>
              <a:rPr lang="nl-BE" baseline="0" dirty="0" err="1" smtClean="0"/>
              <a:t>essential</a:t>
            </a:r>
            <a:r>
              <a:rPr lang="nl-BE" baseline="0" dirty="0" smtClean="0"/>
              <a:t> </a:t>
            </a:r>
            <a:r>
              <a:rPr lang="nl-BE" baseline="0" dirty="0" err="1" smtClean="0"/>
              <a:t>characteristics</a:t>
            </a:r>
            <a:r>
              <a:rPr lang="nl-BE" baseline="0" dirty="0" smtClean="0"/>
              <a:t>, </a:t>
            </a:r>
            <a:r>
              <a:rPr lang="nl-BE" baseline="0" dirty="0" err="1" smtClean="0"/>
              <a:t>namely</a:t>
            </a:r>
            <a:r>
              <a:rPr lang="nl-BE" baseline="0" dirty="0" smtClean="0"/>
              <a:t> </a:t>
            </a:r>
            <a:r>
              <a:rPr lang="nl-BE" baseline="0" dirty="0" err="1" smtClean="0"/>
              <a:t>collecting</a:t>
            </a:r>
            <a:r>
              <a:rPr lang="nl-BE" baseline="0" dirty="0" smtClean="0"/>
              <a:t>, </a:t>
            </a:r>
            <a:r>
              <a:rPr lang="nl-BE" baseline="0" dirty="0" err="1" smtClean="0"/>
              <a:t>evaluating</a:t>
            </a:r>
            <a:r>
              <a:rPr lang="nl-BE" baseline="0" dirty="0" smtClean="0"/>
              <a:t> </a:t>
            </a:r>
            <a:r>
              <a:rPr lang="nl-BE" baseline="0" dirty="0" err="1" smtClean="0"/>
              <a:t>and</a:t>
            </a:r>
            <a:r>
              <a:rPr lang="nl-BE" baseline="0" dirty="0" smtClean="0"/>
              <a:t> presenting the </a:t>
            </a:r>
            <a:r>
              <a:rPr lang="nl-BE" baseline="0" dirty="0" err="1" smtClean="0"/>
              <a:t>available</a:t>
            </a:r>
            <a:r>
              <a:rPr lang="nl-BE" baseline="0" dirty="0" smtClean="0"/>
              <a:t> research </a:t>
            </a:r>
            <a:r>
              <a:rPr lang="nl-BE" baseline="0" dirty="0" err="1" smtClean="0"/>
              <a:t>evidence</a:t>
            </a:r>
            <a:r>
              <a:rPr lang="nl-BE" baseline="0" dirty="0" smtClean="0"/>
              <a:t>. A </a:t>
            </a:r>
            <a:r>
              <a:rPr lang="nl-BE" baseline="0" dirty="0" err="1" smtClean="0"/>
              <a:t>general</a:t>
            </a:r>
            <a:r>
              <a:rPr lang="nl-BE" baseline="0" dirty="0" smtClean="0"/>
              <a:t> </a:t>
            </a:r>
            <a:r>
              <a:rPr lang="nl-BE" baseline="0" dirty="0" err="1" smtClean="0"/>
              <a:t>definition</a:t>
            </a:r>
            <a:r>
              <a:rPr lang="nl-BE" baseline="0" dirty="0" smtClean="0"/>
              <a:t> </a:t>
            </a:r>
            <a:r>
              <a:rPr lang="nl-BE" baseline="0" dirty="0" err="1" smtClean="0"/>
              <a:t>that</a:t>
            </a:r>
            <a:r>
              <a:rPr lang="nl-BE" baseline="0" dirty="0" smtClean="0"/>
              <a:t> </a:t>
            </a:r>
            <a:r>
              <a:rPr lang="nl-BE" baseline="0" dirty="0" err="1" smtClean="0"/>
              <a:t>broadly</a:t>
            </a:r>
            <a:r>
              <a:rPr lang="nl-BE" baseline="0" dirty="0" smtClean="0"/>
              <a:t> </a:t>
            </a:r>
            <a:r>
              <a:rPr lang="nl-BE" baseline="0" dirty="0" err="1" smtClean="0"/>
              <a:t>characterizes</a:t>
            </a:r>
            <a:r>
              <a:rPr lang="nl-BE" baseline="0" dirty="0" smtClean="0"/>
              <a:t> </a:t>
            </a:r>
            <a:r>
              <a:rPr lang="nl-BE" baseline="0" dirty="0" err="1" smtClean="0"/>
              <a:t>all</a:t>
            </a:r>
            <a:r>
              <a:rPr lang="nl-BE" baseline="0" dirty="0" smtClean="0"/>
              <a:t> review types is </a:t>
            </a:r>
            <a:r>
              <a:rPr lang="nl-BE" baseline="0" dirty="0" err="1" smtClean="0"/>
              <a:t>that</a:t>
            </a:r>
            <a:r>
              <a:rPr lang="nl-BE" baseline="0" dirty="0" smtClean="0"/>
              <a:t> </a:t>
            </a:r>
            <a:r>
              <a:rPr lang="nl-BE" baseline="0" dirty="0" err="1" smtClean="0"/>
              <a:t>it</a:t>
            </a:r>
            <a:r>
              <a:rPr lang="nl-BE" baseline="0" dirty="0" smtClean="0"/>
              <a:t> views, </a:t>
            </a:r>
            <a:r>
              <a:rPr lang="nl-BE" baseline="0" dirty="0" err="1" smtClean="0"/>
              <a:t>inspects</a:t>
            </a:r>
            <a:r>
              <a:rPr lang="nl-BE" baseline="0" dirty="0" smtClean="0"/>
              <a:t> or </a:t>
            </a:r>
            <a:r>
              <a:rPr lang="nl-BE" baseline="0" dirty="0" err="1" smtClean="0"/>
              <a:t>examines</a:t>
            </a:r>
            <a:r>
              <a:rPr lang="nl-BE" baseline="0" dirty="0" smtClean="0"/>
              <a:t> a second time or </a:t>
            </a:r>
            <a:r>
              <a:rPr lang="nl-BE" baseline="0" dirty="0" err="1" smtClean="0"/>
              <a:t>again</a:t>
            </a:r>
            <a:r>
              <a:rPr lang="nl-BE" baseline="0" dirty="0" smtClean="0"/>
              <a:t>.  </a:t>
            </a:r>
          </a:p>
          <a:p>
            <a:r>
              <a:rPr lang="nl-BE" baseline="0" dirty="0" smtClean="0"/>
              <a:t>We use the typologie of Booth, who gives a summarization of different types of reviews that show some variations in review types. In what follows I will go briefly through these different types and I will highlight some important </a:t>
            </a:r>
            <a:r>
              <a:rPr lang="nl-BE" baseline="0" dirty="0" err="1" smtClean="0"/>
              <a:t>differences</a:t>
            </a:r>
            <a:r>
              <a:rPr lang="nl-BE" baseline="0" dirty="0" smtClean="0"/>
              <a:t> </a:t>
            </a:r>
            <a:r>
              <a:rPr lang="nl-BE" baseline="0" dirty="0" err="1" smtClean="0"/>
              <a:t>by</a:t>
            </a:r>
            <a:r>
              <a:rPr lang="nl-BE" baseline="0" dirty="0" smtClean="0"/>
              <a:t> </a:t>
            </a:r>
            <a:r>
              <a:rPr lang="nl-BE" baseline="0" dirty="0" err="1" smtClean="0"/>
              <a:t>visualising</a:t>
            </a:r>
            <a:r>
              <a:rPr lang="nl-BE" baseline="0" dirty="0" smtClean="0"/>
              <a:t> these different types.</a:t>
            </a:r>
          </a:p>
          <a:p>
            <a:endParaRPr lang="nl-BE" baseline="0" dirty="0" smtClean="0"/>
          </a:p>
          <a:p>
            <a:endParaRPr lang="nl-BE" baseline="0" dirty="0" smtClean="0"/>
          </a:p>
          <a:p>
            <a:r>
              <a:rPr lang="nl-BE" dirty="0" err="1" smtClean="0"/>
              <a:t>Literature</a:t>
            </a:r>
            <a:r>
              <a:rPr lang="nl-BE" dirty="0" smtClean="0"/>
              <a:t> reviews are</a:t>
            </a:r>
            <a:r>
              <a:rPr lang="nl-BE" baseline="0" dirty="0" smtClean="0"/>
              <a:t> important </a:t>
            </a:r>
            <a:r>
              <a:rPr lang="nl-BE" baseline="0" dirty="0" err="1" smtClean="0"/>
              <a:t>because</a:t>
            </a:r>
            <a:r>
              <a:rPr lang="nl-BE" baseline="0" dirty="0" smtClean="0"/>
              <a:t> </a:t>
            </a:r>
            <a:r>
              <a:rPr lang="nl-BE" baseline="0" dirty="0" err="1" smtClean="0"/>
              <a:t>nowadays</a:t>
            </a:r>
            <a:r>
              <a:rPr lang="nl-BE" baseline="0" dirty="0" smtClean="0"/>
              <a:t> </a:t>
            </a:r>
            <a:r>
              <a:rPr lang="nl-BE" baseline="0" dirty="0" err="1" smtClean="0"/>
              <a:t>there</a:t>
            </a:r>
            <a:r>
              <a:rPr lang="nl-BE" baseline="0" dirty="0" smtClean="0"/>
              <a:t> is </a:t>
            </a:r>
            <a:r>
              <a:rPr lang="nl-BE" baseline="0" dirty="0" err="1" smtClean="0"/>
              <a:t>so</a:t>
            </a:r>
            <a:r>
              <a:rPr lang="nl-BE" baseline="0" dirty="0" smtClean="0"/>
              <a:t> </a:t>
            </a:r>
            <a:r>
              <a:rPr lang="nl-BE" baseline="0" dirty="0" err="1" smtClean="0"/>
              <a:t>much</a:t>
            </a:r>
            <a:r>
              <a:rPr lang="nl-BE" baseline="0" dirty="0" smtClean="0"/>
              <a:t> </a:t>
            </a:r>
            <a:r>
              <a:rPr lang="nl-BE" baseline="0" dirty="0" err="1" smtClean="0"/>
              <a:t>literature</a:t>
            </a:r>
            <a:r>
              <a:rPr lang="nl-BE" baseline="0" dirty="0" smtClean="0"/>
              <a:t> </a:t>
            </a:r>
            <a:r>
              <a:rPr lang="nl-BE" baseline="0" dirty="0" err="1" smtClean="0"/>
              <a:t>available</a:t>
            </a:r>
            <a:r>
              <a:rPr lang="nl-BE" baseline="0" dirty="0" smtClean="0"/>
              <a:t> on </a:t>
            </a:r>
            <a:r>
              <a:rPr lang="nl-BE" baseline="0" dirty="0" err="1" smtClean="0"/>
              <a:t>any</a:t>
            </a:r>
            <a:r>
              <a:rPr lang="nl-BE" baseline="0" dirty="0" smtClean="0"/>
              <a:t> </a:t>
            </a:r>
            <a:r>
              <a:rPr lang="nl-BE" baseline="0" dirty="0" err="1" smtClean="0"/>
              <a:t>possible</a:t>
            </a:r>
            <a:r>
              <a:rPr lang="nl-BE" baseline="0" dirty="0" smtClean="0"/>
              <a:t> topic. </a:t>
            </a:r>
            <a:r>
              <a:rPr lang="nl-BE" baseline="0" dirty="0" err="1" smtClean="0"/>
              <a:t>Literature</a:t>
            </a:r>
            <a:r>
              <a:rPr lang="nl-BE" baseline="0" dirty="0" smtClean="0"/>
              <a:t> reviews </a:t>
            </a:r>
            <a:r>
              <a:rPr lang="nl-BE" baseline="0" dirty="0" err="1" smtClean="0"/>
              <a:t>can</a:t>
            </a:r>
            <a:r>
              <a:rPr lang="nl-BE" baseline="0" dirty="0" smtClean="0"/>
              <a:t> </a:t>
            </a:r>
            <a:r>
              <a:rPr lang="nl-BE" baseline="0" dirty="0" err="1" smtClean="0"/>
              <a:t>give</a:t>
            </a:r>
            <a:r>
              <a:rPr lang="nl-BE" baseline="0" dirty="0" smtClean="0"/>
              <a:t> </a:t>
            </a:r>
            <a:r>
              <a:rPr lang="nl-BE" baseline="0" dirty="0" err="1" smtClean="0"/>
              <a:t>an</a:t>
            </a:r>
            <a:r>
              <a:rPr lang="nl-BE" baseline="0" dirty="0" smtClean="0"/>
              <a:t> </a:t>
            </a:r>
            <a:r>
              <a:rPr lang="nl-BE" baseline="0" dirty="0" err="1" smtClean="0"/>
              <a:t>overview</a:t>
            </a:r>
            <a:r>
              <a:rPr lang="nl-BE" baseline="0" dirty="0" smtClean="0"/>
              <a:t> of the information </a:t>
            </a:r>
            <a:r>
              <a:rPr lang="nl-BE" baseline="0" dirty="0" err="1" smtClean="0"/>
              <a:t>available</a:t>
            </a:r>
            <a:r>
              <a:rPr lang="nl-BE" baseline="0" dirty="0" smtClean="0"/>
              <a:t> on </a:t>
            </a:r>
            <a:r>
              <a:rPr lang="nl-BE" baseline="0" dirty="0" err="1" smtClean="0"/>
              <a:t>one</a:t>
            </a:r>
            <a:r>
              <a:rPr lang="nl-BE" baseline="0" dirty="0" smtClean="0"/>
              <a:t> </a:t>
            </a:r>
            <a:r>
              <a:rPr lang="nl-BE" baseline="0" dirty="0" err="1" smtClean="0"/>
              <a:t>particular</a:t>
            </a:r>
            <a:r>
              <a:rPr lang="nl-BE" baseline="0" dirty="0" smtClean="0"/>
              <a:t> topic, </a:t>
            </a:r>
            <a:r>
              <a:rPr lang="nl-BE" baseline="0" dirty="0" err="1" smtClean="0"/>
              <a:t>so</a:t>
            </a:r>
            <a:r>
              <a:rPr lang="nl-BE" baseline="0" dirty="0" smtClean="0"/>
              <a:t> </a:t>
            </a:r>
            <a:r>
              <a:rPr lang="nl-BE" baseline="0" dirty="0" err="1" smtClean="0"/>
              <a:t>that</a:t>
            </a:r>
            <a:r>
              <a:rPr lang="nl-BE" baseline="0" dirty="0" smtClean="0"/>
              <a:t> </a:t>
            </a:r>
            <a:r>
              <a:rPr lang="nl-BE" baseline="0" dirty="0" err="1" smtClean="0"/>
              <a:t>other</a:t>
            </a:r>
            <a:r>
              <a:rPr lang="nl-BE" baseline="0" dirty="0" smtClean="0"/>
              <a:t> </a:t>
            </a:r>
            <a:r>
              <a:rPr lang="nl-BE" baseline="0" dirty="0" err="1" smtClean="0"/>
              <a:t>researchers</a:t>
            </a:r>
            <a:r>
              <a:rPr lang="nl-BE" baseline="0" dirty="0" smtClean="0"/>
              <a:t> or professionals  </a:t>
            </a:r>
            <a:r>
              <a:rPr lang="nl-BE" baseline="0" dirty="0" err="1" smtClean="0"/>
              <a:t>can</a:t>
            </a:r>
            <a:r>
              <a:rPr lang="nl-BE" baseline="0" dirty="0" smtClean="0"/>
              <a:t> </a:t>
            </a:r>
            <a:r>
              <a:rPr lang="nl-BE" baseline="0" dirty="0" err="1" smtClean="0"/>
              <a:t>see</a:t>
            </a:r>
            <a:r>
              <a:rPr lang="nl-BE" baseline="0" dirty="0" smtClean="0"/>
              <a:t> the </a:t>
            </a:r>
            <a:r>
              <a:rPr lang="nl-BE" baseline="0" dirty="0" err="1" smtClean="0"/>
              <a:t>development</a:t>
            </a:r>
            <a:r>
              <a:rPr lang="nl-BE" baseline="0" dirty="0" smtClean="0"/>
              <a:t> in a </a:t>
            </a:r>
            <a:r>
              <a:rPr lang="nl-BE" baseline="0" dirty="0" err="1" smtClean="0"/>
              <a:t>particular</a:t>
            </a:r>
            <a:r>
              <a:rPr lang="nl-BE" baseline="0" dirty="0" smtClean="0"/>
              <a:t> topic/field </a:t>
            </a:r>
            <a:r>
              <a:rPr lang="nl-BE" baseline="0" dirty="0" err="1" smtClean="0"/>
              <a:t>by</a:t>
            </a:r>
            <a:r>
              <a:rPr lang="nl-BE" baseline="0" dirty="0" smtClean="0"/>
              <a:t> reading </a:t>
            </a:r>
            <a:r>
              <a:rPr lang="nl-BE" baseline="0" dirty="0" err="1" smtClean="0"/>
              <a:t>one</a:t>
            </a:r>
            <a:r>
              <a:rPr lang="nl-BE" baseline="0" dirty="0" smtClean="0"/>
              <a:t> </a:t>
            </a:r>
            <a:r>
              <a:rPr lang="nl-BE" baseline="0" dirty="0" err="1" smtClean="0"/>
              <a:t>overview</a:t>
            </a:r>
            <a:r>
              <a:rPr lang="nl-BE" baseline="0" dirty="0" smtClean="0"/>
              <a:t> of the </a:t>
            </a:r>
            <a:r>
              <a:rPr lang="nl-BE" baseline="0" dirty="0" err="1" smtClean="0"/>
              <a:t>literature</a:t>
            </a:r>
            <a:r>
              <a:rPr lang="nl-BE" baseline="0" dirty="0" smtClean="0"/>
              <a:t>, </a:t>
            </a:r>
            <a:r>
              <a:rPr lang="nl-BE" baseline="0" dirty="0" err="1" smtClean="0"/>
              <a:t>because</a:t>
            </a:r>
            <a:r>
              <a:rPr lang="nl-BE" baseline="0" dirty="0" smtClean="0"/>
              <a:t> </a:t>
            </a:r>
            <a:r>
              <a:rPr lang="nl-BE" baseline="0" dirty="0" err="1" smtClean="0"/>
              <a:t>it’s</a:t>
            </a:r>
            <a:r>
              <a:rPr lang="nl-BE" baseline="0" dirty="0" smtClean="0"/>
              <a:t> </a:t>
            </a:r>
            <a:r>
              <a:rPr lang="nl-BE" baseline="0" dirty="0" err="1" smtClean="0"/>
              <a:t>impossible</a:t>
            </a:r>
            <a:r>
              <a:rPr lang="nl-BE" baseline="0" dirty="0" smtClean="0"/>
              <a:t> </a:t>
            </a:r>
            <a:r>
              <a:rPr lang="nl-BE" baseline="0" dirty="0" err="1" smtClean="0"/>
              <a:t>for</a:t>
            </a:r>
            <a:r>
              <a:rPr lang="nl-BE" baseline="0" dirty="0" smtClean="0"/>
              <a:t> </a:t>
            </a:r>
            <a:r>
              <a:rPr lang="nl-BE" baseline="0" dirty="0" err="1" smtClean="0"/>
              <a:t>every</a:t>
            </a:r>
            <a:r>
              <a:rPr lang="nl-BE" baseline="0" dirty="0" smtClean="0"/>
              <a:t> researcher/professional </a:t>
            </a:r>
            <a:r>
              <a:rPr lang="nl-BE" baseline="0" dirty="0" err="1" smtClean="0"/>
              <a:t>to</a:t>
            </a:r>
            <a:r>
              <a:rPr lang="nl-BE" baseline="0" dirty="0" smtClean="0"/>
              <a:t> </a:t>
            </a:r>
            <a:r>
              <a:rPr lang="nl-BE" baseline="0" dirty="0" err="1" smtClean="0"/>
              <a:t>read</a:t>
            </a:r>
            <a:r>
              <a:rPr lang="nl-BE" baseline="0" dirty="0" smtClean="0"/>
              <a:t> </a:t>
            </a:r>
            <a:r>
              <a:rPr lang="nl-BE" baseline="0" dirty="0" err="1" smtClean="0"/>
              <a:t>every</a:t>
            </a:r>
            <a:r>
              <a:rPr lang="nl-BE" baseline="0" dirty="0" smtClean="0"/>
              <a:t> </a:t>
            </a:r>
            <a:r>
              <a:rPr lang="nl-BE" baseline="0" dirty="0" err="1" smtClean="0"/>
              <a:t>article</a:t>
            </a:r>
            <a:r>
              <a:rPr lang="nl-BE" baseline="0" dirty="0" smtClean="0"/>
              <a:t> </a:t>
            </a:r>
            <a:r>
              <a:rPr lang="nl-BE" baseline="0" dirty="0" err="1" smtClean="0"/>
              <a:t>written</a:t>
            </a:r>
            <a:r>
              <a:rPr lang="nl-BE" baseline="0" dirty="0" smtClean="0"/>
              <a:t> on a </a:t>
            </a:r>
            <a:r>
              <a:rPr lang="nl-BE" baseline="0" dirty="0" err="1" smtClean="0"/>
              <a:t>particular</a:t>
            </a:r>
            <a:r>
              <a:rPr lang="nl-BE" baseline="0" dirty="0" smtClean="0"/>
              <a:t> topic. </a:t>
            </a:r>
          </a:p>
          <a:p>
            <a:r>
              <a:rPr lang="nl-BE" baseline="0" dirty="0" smtClean="0"/>
              <a:t>Reviews </a:t>
            </a:r>
            <a:r>
              <a:rPr lang="nl-BE" baseline="0" dirty="0" err="1" smtClean="0"/>
              <a:t>can</a:t>
            </a:r>
            <a:r>
              <a:rPr lang="nl-BE" baseline="0" dirty="0" smtClean="0"/>
              <a:t> </a:t>
            </a:r>
            <a:r>
              <a:rPr lang="nl-BE" baseline="0" dirty="0" err="1" smtClean="0"/>
              <a:t>give</a:t>
            </a:r>
            <a:r>
              <a:rPr lang="nl-BE" baseline="0" dirty="0" smtClean="0"/>
              <a:t> </a:t>
            </a:r>
            <a:r>
              <a:rPr lang="nl-BE" baseline="0" dirty="0" err="1" smtClean="0"/>
              <a:t>you</a:t>
            </a:r>
            <a:r>
              <a:rPr lang="nl-BE" baseline="0" dirty="0" smtClean="0"/>
              <a:t> the </a:t>
            </a:r>
            <a:r>
              <a:rPr lang="nl-BE" baseline="0" dirty="0" err="1" smtClean="0"/>
              <a:t>bigger</a:t>
            </a:r>
            <a:r>
              <a:rPr lang="nl-BE" baseline="0" dirty="0" smtClean="0"/>
              <a:t> picture, </a:t>
            </a:r>
            <a:r>
              <a:rPr lang="nl-BE" baseline="0" dirty="0" err="1" smtClean="0"/>
              <a:t>by</a:t>
            </a:r>
            <a:r>
              <a:rPr lang="nl-BE" baseline="0" dirty="0" smtClean="0"/>
              <a:t> </a:t>
            </a:r>
            <a:r>
              <a:rPr lang="nl-BE" baseline="0" dirty="0" err="1" smtClean="0"/>
              <a:t>bringing</a:t>
            </a:r>
            <a:r>
              <a:rPr lang="nl-BE" baseline="0" dirty="0" smtClean="0"/>
              <a:t> </a:t>
            </a:r>
            <a:r>
              <a:rPr lang="nl-BE" baseline="0" dirty="0" err="1" smtClean="0"/>
              <a:t>all</a:t>
            </a:r>
            <a:r>
              <a:rPr lang="nl-BE" baseline="0" dirty="0" smtClean="0"/>
              <a:t> the pieces </a:t>
            </a:r>
            <a:r>
              <a:rPr lang="nl-BE" baseline="0" dirty="0" err="1" smtClean="0"/>
              <a:t>together</a:t>
            </a:r>
            <a:r>
              <a:rPr lang="nl-BE" baseline="0" dirty="0" smtClean="0"/>
              <a:t> </a:t>
            </a:r>
            <a:r>
              <a:rPr lang="nl-BE" baseline="0" dirty="0" err="1" smtClean="0"/>
              <a:t>instead</a:t>
            </a:r>
            <a:r>
              <a:rPr lang="nl-BE" baseline="0" dirty="0" smtClean="0"/>
              <a:t> of </a:t>
            </a:r>
            <a:r>
              <a:rPr lang="nl-BE" baseline="0" dirty="0" err="1" smtClean="0"/>
              <a:t>focusing</a:t>
            </a:r>
            <a:r>
              <a:rPr lang="nl-BE" baseline="0" dirty="0" smtClean="0"/>
              <a:t> on </a:t>
            </a:r>
            <a:r>
              <a:rPr lang="nl-BE" baseline="0" dirty="0" err="1" smtClean="0"/>
              <a:t>one</a:t>
            </a:r>
            <a:r>
              <a:rPr lang="nl-BE" baseline="0" dirty="0" smtClean="0"/>
              <a:t> single paper or on papers </a:t>
            </a:r>
            <a:r>
              <a:rPr lang="nl-BE" baseline="0" dirty="0" err="1" smtClean="0"/>
              <a:t>that</a:t>
            </a:r>
            <a:r>
              <a:rPr lang="nl-BE" baseline="0" dirty="0" smtClean="0"/>
              <a:t> </a:t>
            </a:r>
            <a:r>
              <a:rPr lang="nl-BE" baseline="0" dirty="0" err="1" smtClean="0"/>
              <a:t>only</a:t>
            </a:r>
            <a:r>
              <a:rPr lang="nl-BE" baseline="0" dirty="0" smtClean="0"/>
              <a:t> fit </a:t>
            </a:r>
            <a:r>
              <a:rPr lang="nl-BE" baseline="0" dirty="0" err="1" smtClean="0"/>
              <a:t>to</a:t>
            </a:r>
            <a:r>
              <a:rPr lang="nl-BE" baseline="0" dirty="0" smtClean="0"/>
              <a:t> </a:t>
            </a:r>
            <a:r>
              <a:rPr lang="nl-BE" baseline="0" dirty="0" err="1" smtClean="0"/>
              <a:t>your</a:t>
            </a:r>
            <a:r>
              <a:rPr lang="nl-BE" baseline="0" dirty="0" smtClean="0"/>
              <a:t> point of view. </a:t>
            </a:r>
          </a:p>
          <a:p>
            <a:r>
              <a:rPr lang="nl-BE" baseline="0" dirty="0" err="1" smtClean="0"/>
              <a:t>Another</a:t>
            </a:r>
            <a:r>
              <a:rPr lang="nl-BE" baseline="0" dirty="0" smtClean="0"/>
              <a:t> </a:t>
            </a:r>
            <a:r>
              <a:rPr lang="nl-BE" baseline="0" dirty="0" err="1" smtClean="0"/>
              <a:t>reason</a:t>
            </a:r>
            <a:r>
              <a:rPr lang="nl-BE" baseline="0" dirty="0" smtClean="0"/>
              <a:t> </a:t>
            </a:r>
            <a:r>
              <a:rPr lang="nl-BE" baseline="0" dirty="0" err="1" smtClean="0"/>
              <a:t>why</a:t>
            </a:r>
            <a:r>
              <a:rPr lang="nl-BE" baseline="0" dirty="0" smtClean="0"/>
              <a:t> </a:t>
            </a:r>
            <a:r>
              <a:rPr lang="nl-BE" baseline="0" dirty="0" err="1" smtClean="0"/>
              <a:t>literature</a:t>
            </a:r>
            <a:r>
              <a:rPr lang="nl-BE" baseline="0" dirty="0" smtClean="0"/>
              <a:t> reviews are </a:t>
            </a:r>
            <a:r>
              <a:rPr lang="nl-BE" baseline="0" dirty="0" err="1" smtClean="0"/>
              <a:t>so</a:t>
            </a:r>
            <a:r>
              <a:rPr lang="nl-BE" baseline="0" dirty="0" smtClean="0"/>
              <a:t> important is </a:t>
            </a:r>
            <a:r>
              <a:rPr lang="nl-BE" baseline="0" dirty="0" err="1" smtClean="0"/>
              <a:t>that</a:t>
            </a:r>
            <a:r>
              <a:rPr lang="nl-BE" baseline="0" dirty="0" smtClean="0"/>
              <a:t> new </a:t>
            </a:r>
            <a:r>
              <a:rPr lang="nl-BE" baseline="0" dirty="0" err="1" smtClean="0"/>
              <a:t>insights</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developed</a:t>
            </a:r>
            <a:r>
              <a:rPr lang="nl-BE" baseline="0" dirty="0" smtClean="0"/>
              <a:t> </a:t>
            </a:r>
            <a:r>
              <a:rPr lang="nl-BE" baseline="0" dirty="0" err="1" smtClean="0"/>
              <a:t>by</a:t>
            </a:r>
            <a:r>
              <a:rPr lang="nl-BE" baseline="0" dirty="0" smtClean="0"/>
              <a:t> re-</a:t>
            </a:r>
            <a:r>
              <a:rPr lang="nl-BE" baseline="0" dirty="0" err="1" smtClean="0"/>
              <a:t>analysing</a:t>
            </a:r>
            <a:r>
              <a:rPr lang="nl-BE" baseline="0" dirty="0" smtClean="0"/>
              <a:t> </a:t>
            </a:r>
            <a:r>
              <a:rPr lang="nl-BE" baseline="0" dirty="0" err="1" smtClean="0"/>
              <a:t>existing</a:t>
            </a:r>
            <a:r>
              <a:rPr lang="nl-BE" baseline="0" dirty="0" smtClean="0"/>
              <a:t> studies </a:t>
            </a:r>
            <a:r>
              <a:rPr lang="nl-BE" baseline="0" dirty="0" err="1" smtClean="0"/>
              <a:t>and</a:t>
            </a:r>
            <a:r>
              <a:rPr lang="nl-BE" baseline="0" dirty="0" smtClean="0"/>
              <a:t> </a:t>
            </a:r>
            <a:r>
              <a:rPr lang="nl-BE" baseline="0" dirty="0" err="1" smtClean="0"/>
              <a:t>comparing</a:t>
            </a:r>
            <a:r>
              <a:rPr lang="nl-BE" baseline="0" dirty="0" smtClean="0"/>
              <a:t> </a:t>
            </a:r>
            <a:r>
              <a:rPr lang="nl-BE" baseline="0" dirty="0" err="1" smtClean="0"/>
              <a:t>their</a:t>
            </a:r>
            <a:r>
              <a:rPr lang="nl-BE" baseline="0" dirty="0" smtClean="0"/>
              <a:t> </a:t>
            </a:r>
            <a:r>
              <a:rPr lang="nl-BE" baseline="0" dirty="0" err="1" smtClean="0"/>
              <a:t>findings</a:t>
            </a:r>
            <a:r>
              <a:rPr lang="nl-BE" baseline="0" dirty="0" smtClean="0"/>
              <a:t>. </a:t>
            </a:r>
          </a:p>
          <a:p>
            <a:r>
              <a:rPr lang="nl-BE" baseline="0" dirty="0" smtClean="0"/>
              <a:t>(</a:t>
            </a:r>
            <a:r>
              <a:rPr lang="nl-BE" baseline="0" dirty="0" err="1" smtClean="0"/>
              <a:t>Aveyard</a:t>
            </a:r>
            <a:r>
              <a:rPr lang="nl-BE" baseline="0" dirty="0" smtClean="0"/>
              <a:t>)</a:t>
            </a:r>
          </a:p>
          <a:p>
            <a:endParaRPr lang="nl-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refer to one of the previous seminars,</a:t>
            </a:r>
            <a:r>
              <a:rPr lang="en-US" baseline="0" dirty="0" smtClean="0"/>
              <a:t> </a:t>
            </a:r>
            <a:r>
              <a:rPr lang="en-US" dirty="0" smtClean="0"/>
              <a:t>I found it very interesting what Thomas </a:t>
            </a:r>
            <a:r>
              <a:rPr lang="en-US" dirty="0" err="1" smtClean="0"/>
              <a:t>Venturini</a:t>
            </a:r>
            <a:r>
              <a:rPr lang="en-US" dirty="0" smtClean="0"/>
              <a:t> said while mentioning Bruno </a:t>
            </a:r>
            <a:r>
              <a:rPr lang="en-US" dirty="0" err="1" smtClean="0"/>
              <a:t>Latour</a:t>
            </a:r>
            <a:r>
              <a:rPr lang="en-US" dirty="0" smtClean="0"/>
              <a:t> about science. </a:t>
            </a:r>
            <a:r>
              <a:rPr lang="en-US" dirty="0" err="1" smtClean="0"/>
              <a:t>Sciene</a:t>
            </a:r>
            <a:r>
              <a:rPr lang="en-US" dirty="0" smtClean="0"/>
              <a:t> is scientific because it gives you to the opportunity to go back, to reverse.. To see the steps that has been taken to come to a transformation/interpretation. So you can see which methods are used. </a:t>
            </a:r>
          </a:p>
          <a:p>
            <a:endParaRPr lang="nl-BE" dirty="0"/>
          </a:p>
        </p:txBody>
      </p:sp>
      <p:sp>
        <p:nvSpPr>
          <p:cNvPr id="4" name="Slide Number Placeholder 3"/>
          <p:cNvSpPr>
            <a:spLocks noGrp="1"/>
          </p:cNvSpPr>
          <p:nvPr>
            <p:ph type="sldNum" sz="quarter" idx="10"/>
          </p:nvPr>
        </p:nvSpPr>
        <p:spPr/>
        <p:txBody>
          <a:bodyPr/>
          <a:lstStyle/>
          <a:p>
            <a:fld id="{D1A7938E-5AA5-4E69-B9DB-0CDE0C699B09}" type="slidenum">
              <a:rPr lang="nl-BE" smtClean="0"/>
              <a:t>4</a:t>
            </a:fld>
            <a:endParaRPr lang="nl-BE"/>
          </a:p>
        </p:txBody>
      </p:sp>
    </p:spTree>
    <p:extLst>
      <p:ext uri="{BB962C8B-B14F-4D97-AF65-F5344CB8AC3E}">
        <p14:creationId xmlns:p14="http://schemas.microsoft.com/office/powerpoint/2010/main" val="2574104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We’ll start with the literature or narrative review, which is until today still often used in social research. </a:t>
            </a:r>
          </a:p>
          <a:p>
            <a:endParaRPr lang="en-US" sz="1000" dirty="0" smtClean="0"/>
          </a:p>
          <a:p>
            <a:r>
              <a:rPr lang="en-US" sz="1000" dirty="0" smtClean="0"/>
              <a:t>I should note</a:t>
            </a:r>
            <a:r>
              <a:rPr lang="en-US" sz="1000" baseline="0" dirty="0" smtClean="0"/>
              <a:t> that the terminology used for describing the type of reviews is often confusing because different researchers use the same terms for different meanings. In doing so the term ‘literature review’ is</a:t>
            </a:r>
            <a:r>
              <a:rPr lang="en-US" sz="1000" dirty="0" smtClean="0"/>
              <a:t> confusing</a:t>
            </a:r>
            <a:r>
              <a:rPr lang="en-US" sz="1000" baseline="0" dirty="0" smtClean="0"/>
              <a:t> because off course you can call all the different types of reviews that I will discuss today in fact literature reviews. But here we mean by a literature review a narrative review, </a:t>
            </a:r>
          </a:p>
          <a:p>
            <a:endParaRPr lang="en-US" sz="1000" baseline="0" dirty="0" smtClean="0"/>
          </a:p>
          <a:p>
            <a:pPr marL="171450" indent="-171450">
              <a:buFont typeface="Arial" panose="020B0604020202020204" pitchFamily="34" charset="0"/>
              <a:buChar char="•"/>
            </a:pPr>
            <a:r>
              <a:rPr lang="en-US" sz="1000" baseline="0" dirty="0" smtClean="0"/>
              <a:t>This type of review e</a:t>
            </a:r>
            <a:r>
              <a:rPr lang="en-US" sz="1000" dirty="0" smtClean="0"/>
              <a:t>xamine</a:t>
            </a:r>
            <a:r>
              <a:rPr lang="en-US" sz="1000" baseline="0" dirty="0" smtClean="0"/>
              <a:t> the</a:t>
            </a:r>
            <a:r>
              <a:rPr lang="en-US" sz="1000" dirty="0" smtClean="0"/>
              <a:t> recent or current literature,</a:t>
            </a:r>
            <a:r>
              <a:rPr lang="en-US" sz="1000" baseline="0" dirty="0" smtClean="0"/>
              <a:t> but where there is n</a:t>
            </a:r>
            <a:r>
              <a:rPr lang="en-US" sz="1000" dirty="0" smtClean="0"/>
              <a:t>o defined method for searching or appraising literature,</a:t>
            </a:r>
            <a:r>
              <a:rPr lang="en-US" sz="1000" baseline="0" dirty="0" smtClean="0"/>
              <a:t> </a:t>
            </a:r>
          </a:p>
          <a:p>
            <a:pPr marL="171450" indent="-171450">
              <a:buFont typeface="Arial" panose="020B0604020202020204" pitchFamily="34" charset="0"/>
              <a:buChar char="•"/>
            </a:pPr>
            <a:r>
              <a:rPr lang="en-US" sz="1000" baseline="0" dirty="0" smtClean="0"/>
              <a:t>So it’s a review that doesn’t have a well-described section in which it is clear which steps they undertook</a:t>
            </a:r>
          </a:p>
          <a:p>
            <a:pPr marL="171450" indent="-171450">
              <a:buFont typeface="Arial" panose="020B0604020202020204" pitchFamily="34" charset="0"/>
              <a:buChar char="•"/>
            </a:pPr>
            <a:r>
              <a:rPr lang="en-US" sz="1000" baseline="0" dirty="0" smtClean="0"/>
              <a:t>So only a small selection of available literature may be incorporated in the review </a:t>
            </a:r>
          </a:p>
          <a:p>
            <a:pPr marL="171450" indent="-171450">
              <a:buFont typeface="Arial" panose="020B0604020202020204" pitchFamily="34" charset="0"/>
              <a:buChar char="•"/>
            </a:pPr>
            <a:r>
              <a:rPr lang="en-US" sz="1000" baseline="0" dirty="0" smtClean="0"/>
              <a:t>and there is no clear statement about which studies to include. </a:t>
            </a:r>
          </a:p>
          <a:p>
            <a:pPr marL="171450" indent="-171450">
              <a:buFont typeface="Arial" panose="020B0604020202020204" pitchFamily="34" charset="0"/>
              <a:buChar char="•"/>
            </a:pPr>
            <a:r>
              <a:rPr lang="en-US" sz="1000" baseline="0" dirty="0" smtClean="0"/>
              <a:t>The lack of a systematic approach in these kind of reviews is stated by for example </a:t>
            </a:r>
            <a:r>
              <a:rPr lang="en-US" sz="1000" baseline="0" dirty="0" err="1" smtClean="0"/>
              <a:t>Greenhalgh</a:t>
            </a:r>
            <a:r>
              <a:rPr lang="en-US" sz="1000" baseline="0" dirty="0" smtClean="0"/>
              <a:t> (</a:t>
            </a:r>
            <a:r>
              <a:rPr lang="en-US" sz="1000" baseline="0" dirty="0" err="1" smtClean="0"/>
              <a:t>zie</a:t>
            </a:r>
            <a:r>
              <a:rPr lang="en-US" sz="1000" baseline="0" dirty="0" smtClean="0"/>
              <a:t> </a:t>
            </a:r>
            <a:r>
              <a:rPr lang="en-US" sz="1000" baseline="0" dirty="0" err="1" smtClean="0"/>
              <a:t>boek</a:t>
            </a:r>
            <a:r>
              <a:rPr lang="en-US" sz="1000" baseline="0" dirty="0" smtClean="0"/>
              <a:t> Doing a Literature review) in the following statement: “ You can browse through…..”  So according to some researchers, the danger in these kind of reviews  is that some papers who are very relevant to the topic may not be identified, which may lead </a:t>
            </a:r>
            <a:r>
              <a:rPr lang="en-US" sz="1000" dirty="0" smtClean="0"/>
              <a:t>to a biased, one-sided review of the literature.</a:t>
            </a:r>
          </a:p>
          <a:p>
            <a:endParaRPr lang="en-US" sz="1000" dirty="0" smtClean="0"/>
          </a:p>
          <a:p>
            <a:r>
              <a:rPr lang="en-US" sz="1000" dirty="0" smtClean="0"/>
              <a:t>On the other side you have the systematic review</a:t>
            </a:r>
          </a:p>
          <a:p>
            <a:pPr marL="171450" indent="-171450">
              <a:buFont typeface="Arial" panose="020B0604020202020204" pitchFamily="34" charset="0"/>
              <a:buChar char="•"/>
            </a:pPr>
            <a:r>
              <a:rPr lang="en-US" sz="1000" dirty="0" smtClean="0"/>
              <a:t>which is completely different than the narrative review because it wants to prevent bias by using a very </a:t>
            </a:r>
            <a:r>
              <a:rPr lang="en-US" sz="1000" dirty="0" err="1" smtClean="0"/>
              <a:t>transparant</a:t>
            </a:r>
            <a:r>
              <a:rPr lang="en-US" sz="1000" dirty="0" smtClean="0"/>
              <a:t> and systematic approach. </a:t>
            </a:r>
          </a:p>
          <a:p>
            <a:pPr marL="171450" indent="-171450">
              <a:buFont typeface="Arial" panose="020B0604020202020204" pitchFamily="34" charset="0"/>
              <a:buChar char="•"/>
            </a:pPr>
            <a:r>
              <a:rPr lang="en-US" sz="1000" dirty="0" smtClean="0"/>
              <a:t>to reduce bias they</a:t>
            </a:r>
            <a:r>
              <a:rPr lang="en-US" sz="1000" baseline="0" dirty="0" smtClean="0"/>
              <a:t> make</a:t>
            </a:r>
            <a:r>
              <a:rPr lang="en-US" sz="1000" dirty="0" smtClean="0"/>
              <a:t> the review process very explicit, so that the method for searching and finding articles is reproducible for other researchers</a:t>
            </a:r>
          </a:p>
          <a:p>
            <a:pPr marL="171450" indent="-171450">
              <a:buFont typeface="Arial" panose="020B0604020202020204" pitchFamily="34" charset="0"/>
              <a:buChar char="•"/>
            </a:pPr>
            <a:r>
              <a:rPr lang="en-US" sz="1000" dirty="0" smtClean="0"/>
              <a:t>Researchers conducting a systematic review use very strict inclusion and exclusion criteria to identify all studies that would meet these criteria. So they seek to draw together all known knowledge on a topic area.</a:t>
            </a:r>
            <a:r>
              <a:rPr lang="en-US" sz="1000" baseline="0" dirty="0" smtClean="0"/>
              <a:t> </a:t>
            </a:r>
          </a:p>
          <a:p>
            <a:pPr marL="171450" indent="-171450">
              <a:buFont typeface="Arial" panose="020B0604020202020204" pitchFamily="34" charset="0"/>
              <a:buChar char="•"/>
            </a:pPr>
            <a:r>
              <a:rPr lang="en-US" sz="1000" dirty="0" smtClean="0"/>
              <a:t>In a systematic review researchers often start with a very clear research question in mind, often used to test theories, to see ‘what works’. </a:t>
            </a:r>
          </a:p>
          <a:p>
            <a:pPr marL="171450" indent="-171450">
              <a:buFont typeface="Arial" panose="020B0604020202020204" pitchFamily="34" charset="0"/>
              <a:buChar char="•"/>
            </a:pPr>
            <a:r>
              <a:rPr lang="en-US" sz="1000" dirty="0" smtClean="0"/>
              <a:t>This kind of review is therefore often used in research fields which have clear boundaries, clear definitions,… and is less suitable for research fields to be known rather differently, seeing the boundaries as more diffuse and ill-defined, as potentially overlapping with other fields, and as shifting as the review progresses. </a:t>
            </a:r>
          </a:p>
          <a:p>
            <a:endParaRPr lang="en-US" sz="1000" dirty="0" smtClean="0"/>
          </a:p>
          <a:p>
            <a:endParaRPr lang="en-US" sz="1000" dirty="0" smtClean="0"/>
          </a:p>
          <a:p>
            <a:r>
              <a:rPr lang="en-US" sz="1000" dirty="0" smtClean="0">
                <a:solidFill>
                  <a:schemeClr val="bg1">
                    <a:lumMod val="65000"/>
                  </a:schemeClr>
                </a:solidFill>
              </a:rPr>
              <a:t>a literature review describes ‘Published materials which provide an examination of recent or current literature. Review articles can cover a wide </a:t>
            </a:r>
          </a:p>
          <a:p>
            <a:r>
              <a:rPr lang="en-US" sz="1000" dirty="0" smtClean="0">
                <a:solidFill>
                  <a:schemeClr val="bg1">
                    <a:lumMod val="65000"/>
                  </a:schemeClr>
                </a:solidFill>
              </a:rPr>
              <a:t>range of subject matter at various levels of completeness and comprehensiveness based on analyses of literature that may include research findings’.33 This is necessarily a very broad description making it difficult to generalize. However, common characteristics are that a literature review reviews published literature, implying that included materials possess some degree of permanence and, possibly, have been subject to a peer-review process. Generally, a literature review involves some process for identifying materials for potential inclusion— whether or not requiring a formal literature search—for selecting included materials, for synthesizing them in textual, tabular or graphical form and for making some analysis of their contribution or value. </a:t>
            </a:r>
          </a:p>
          <a:p>
            <a:r>
              <a:rPr lang="en-US" sz="1000" dirty="0" smtClean="0">
                <a:solidFill>
                  <a:schemeClr val="bg1">
                    <a:lumMod val="65000"/>
                  </a:schemeClr>
                </a:solidFill>
              </a:rPr>
              <a:t>Perceived strengths. The literature review method seeks to identify what has been accomplished previously, allowing for consolidation, for building on previous work, for summation, for avoiding duplication and for identifying omissions or gaps. </a:t>
            </a:r>
          </a:p>
          <a:p>
            <a:r>
              <a:rPr lang="en-US" sz="1000" dirty="0" smtClean="0">
                <a:solidFill>
                  <a:schemeClr val="bg1">
                    <a:lumMod val="65000"/>
                  </a:schemeClr>
                </a:solidFill>
              </a:rPr>
              <a:t>Perceived weaknesses. Literature reviews lack an explicit intent to maximize scope or </a:t>
            </a:r>
            <a:r>
              <a:rPr lang="en-US" sz="1000" dirty="0" err="1" smtClean="0">
                <a:solidFill>
                  <a:schemeClr val="bg1">
                    <a:lumMod val="65000"/>
                  </a:schemeClr>
                </a:solidFill>
              </a:rPr>
              <a:t>analyse</a:t>
            </a:r>
            <a:r>
              <a:rPr lang="en-US" sz="1000" dirty="0" smtClean="0">
                <a:solidFill>
                  <a:schemeClr val="bg1">
                    <a:lumMod val="65000"/>
                  </a:schemeClr>
                </a:solidFill>
              </a:rPr>
              <a:t> data collected. Any conclusions they may reach are therefore open to bias from the potential to omit, perhaps inadvertently, significant sections of the literature or by not questioning the validity of statements made. Additionally, authors may only select literature that supports their world view, lending undue credence to a preferred hypothesis </a:t>
            </a:r>
          </a:p>
          <a:p>
            <a:endParaRPr lang="en-US" sz="1000" dirty="0" smtClean="0">
              <a:solidFill>
                <a:schemeClr val="bg1">
                  <a:lumMod val="65000"/>
                </a:schemeClr>
              </a:solidFill>
            </a:endParaRPr>
          </a:p>
          <a:p>
            <a:endParaRPr lang="en-US" sz="1000" dirty="0" smtClean="0">
              <a:solidFill>
                <a:schemeClr val="bg1">
                  <a:lumMod val="65000"/>
                </a:schemeClr>
              </a:solidFill>
            </a:endParaRPr>
          </a:p>
          <a:p>
            <a:r>
              <a:rPr lang="en-US" sz="1000" dirty="0" smtClean="0">
                <a:solidFill>
                  <a:schemeClr val="bg1">
                    <a:lumMod val="65000"/>
                  </a:schemeClr>
                </a:solidFill>
              </a:rPr>
              <a:t>You have the personal bias of the author, a bias in the selection of included material and with no clear methodology they cannot be reproduced independently, so conclusions cannot be verified easily and may be misleading!</a:t>
            </a:r>
          </a:p>
          <a:p>
            <a:endParaRPr lang="nl-BE" sz="1000" dirty="0">
              <a:solidFill>
                <a:schemeClr val="bg1">
                  <a:lumMod val="65000"/>
                </a:schemeClr>
              </a:solidFill>
            </a:endParaRPr>
          </a:p>
        </p:txBody>
      </p:sp>
      <p:sp>
        <p:nvSpPr>
          <p:cNvPr id="4" name="Slide Number Placeholder 3"/>
          <p:cNvSpPr>
            <a:spLocks noGrp="1"/>
          </p:cNvSpPr>
          <p:nvPr>
            <p:ph type="sldNum" sz="quarter" idx="10"/>
          </p:nvPr>
        </p:nvSpPr>
        <p:spPr/>
        <p:txBody>
          <a:bodyPr/>
          <a:lstStyle/>
          <a:p>
            <a:fld id="{D1A7938E-5AA5-4E69-B9DB-0CDE0C699B09}" type="slidenum">
              <a:rPr lang="nl-BE" smtClean="0"/>
              <a:t>5</a:t>
            </a:fld>
            <a:endParaRPr lang="nl-BE"/>
          </a:p>
        </p:txBody>
      </p:sp>
    </p:spTree>
    <p:extLst>
      <p:ext uri="{BB962C8B-B14F-4D97-AF65-F5344CB8AC3E}">
        <p14:creationId xmlns:p14="http://schemas.microsoft.com/office/powerpoint/2010/main" val="2889434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In</a:t>
            </a:r>
            <a:r>
              <a:rPr lang="en-US" sz="1000" baseline="0" dirty="0" smtClean="0"/>
              <a:t> a systematic review we can make a distinction between a quantitative and qualitative synthesis.</a:t>
            </a:r>
          </a:p>
          <a:p>
            <a:endParaRPr lang="en-US" sz="1000" dirty="0" smtClean="0"/>
          </a:p>
          <a:p>
            <a:pPr marL="171450" indent="-171450">
              <a:buFont typeface="Arial" panose="020B0604020202020204" pitchFamily="34" charset="0"/>
              <a:buChar char="•"/>
            </a:pPr>
            <a:r>
              <a:rPr lang="en-US" sz="1000" dirty="0" smtClean="0"/>
              <a:t>Meta-analysis</a:t>
            </a:r>
            <a:r>
              <a:rPr lang="en-US" sz="1000" baseline="0" dirty="0" smtClean="0"/>
              <a:t> is a t</a:t>
            </a:r>
            <a:r>
              <a:rPr lang="en-US" sz="1000" dirty="0" smtClean="0"/>
              <a:t>echnique that statistically combines the results of quantitative studies to provide a more precise effect of the results.  For a valid meta-analysis</a:t>
            </a:r>
            <a:r>
              <a:rPr lang="en-US" sz="1000" baseline="0" dirty="0" smtClean="0"/>
              <a:t> a</a:t>
            </a:r>
            <a:r>
              <a:rPr lang="en-US" sz="1000" dirty="0" smtClean="0"/>
              <a:t>ll included studies need to be similar (for example population being studied, intervention being explored, comparison being made,…) And</a:t>
            </a:r>
            <a:r>
              <a:rPr lang="en-US" sz="1000" baseline="0" dirty="0" smtClean="0"/>
              <a:t> even more important: this means that the same measure or outcome is measured in the same way at the same time intervals. So you will not be c</a:t>
            </a:r>
            <a:r>
              <a:rPr lang="en-US" sz="1000" dirty="0" smtClean="0"/>
              <a:t>ombining ‘apples and oranges’. </a:t>
            </a:r>
            <a:r>
              <a:rPr lang="en-US" sz="1000" dirty="0" err="1" smtClean="0"/>
              <a:t>F.e</a:t>
            </a:r>
            <a:r>
              <a:rPr lang="en-US" sz="1000" dirty="0" smtClean="0"/>
              <a:t>. effectiveness</a:t>
            </a:r>
            <a:r>
              <a:rPr lang="en-US" sz="1000" baseline="0" dirty="0" smtClean="0"/>
              <a:t> review</a:t>
            </a:r>
            <a:endParaRPr lang="en-US" sz="1000" dirty="0" smtClean="0"/>
          </a:p>
          <a:p>
            <a:pPr marL="0" indent="0">
              <a:buFont typeface="Arial" panose="020B0604020202020204" pitchFamily="34" charset="0"/>
              <a:buNone/>
            </a:pPr>
            <a:endParaRPr lang="nl-BE" sz="1000" dirty="0" smtClean="0"/>
          </a:p>
          <a:p>
            <a:pPr marL="171450" indent="-171450">
              <a:buFont typeface="Arial" panose="020B0604020202020204" pitchFamily="34" charset="0"/>
              <a:buChar char="•"/>
            </a:pPr>
            <a:r>
              <a:rPr lang="nl-BE" sz="1000" dirty="0" smtClean="0"/>
              <a:t>A more </a:t>
            </a:r>
            <a:r>
              <a:rPr lang="nl-BE" sz="1000" dirty="0" err="1" smtClean="0"/>
              <a:t>qualitative</a:t>
            </a:r>
            <a:r>
              <a:rPr lang="nl-BE" sz="1000" dirty="0" smtClean="0"/>
              <a:t> analysis</a:t>
            </a:r>
            <a:r>
              <a:rPr lang="nl-BE" sz="1000" baseline="0" dirty="0" smtClean="0"/>
              <a:t> in a </a:t>
            </a:r>
            <a:r>
              <a:rPr lang="nl-BE" sz="1000" baseline="0" dirty="0" err="1" smtClean="0"/>
              <a:t>systematic</a:t>
            </a:r>
            <a:r>
              <a:rPr lang="nl-BE" sz="1000" baseline="0" dirty="0" smtClean="0"/>
              <a:t> review is </a:t>
            </a:r>
            <a:r>
              <a:rPr lang="nl-BE" sz="1000" baseline="0" dirty="0" err="1" smtClean="0"/>
              <a:t>referred</a:t>
            </a:r>
            <a:r>
              <a:rPr lang="nl-BE" sz="1000" baseline="0" dirty="0" smtClean="0"/>
              <a:t> </a:t>
            </a:r>
            <a:r>
              <a:rPr lang="nl-BE" sz="1000" baseline="0" dirty="0" err="1" smtClean="0"/>
              <a:t>to</a:t>
            </a:r>
            <a:r>
              <a:rPr lang="nl-BE" sz="1000" baseline="0" dirty="0" smtClean="0"/>
              <a:t> as a </a:t>
            </a:r>
            <a:r>
              <a:rPr lang="nl-BE" sz="1000" baseline="0" dirty="0" err="1" smtClean="0"/>
              <a:t>qualitative</a:t>
            </a:r>
            <a:r>
              <a:rPr lang="nl-BE" sz="1000" baseline="0" dirty="0" smtClean="0"/>
              <a:t> </a:t>
            </a:r>
            <a:r>
              <a:rPr lang="nl-BE" sz="1000" baseline="0" dirty="0" err="1" smtClean="0"/>
              <a:t>evidence</a:t>
            </a:r>
            <a:r>
              <a:rPr lang="nl-BE" sz="1000" baseline="0" dirty="0" smtClean="0"/>
              <a:t> </a:t>
            </a:r>
            <a:r>
              <a:rPr lang="nl-BE" sz="1000" baseline="0" dirty="0" err="1" smtClean="0"/>
              <a:t>synthesis</a:t>
            </a:r>
            <a:r>
              <a:rPr lang="nl-BE" sz="1000" baseline="0" dirty="0" smtClean="0"/>
              <a:t>. </a:t>
            </a:r>
            <a:r>
              <a:rPr lang="en-US" sz="1000" baseline="0" dirty="0" smtClean="0"/>
              <a:t>We can define this as a method for integrating or comparing the findings from qualitative studies. The goal is not aggregative by just adding studies together, as in meta-analysis, but it is interpretative instead, by broadening understanding of a particular phenomenon. “The whole is more than the sum of its parts” counts for this kind of synthesis. </a:t>
            </a:r>
          </a:p>
          <a:p>
            <a:pPr marL="171450" indent="-171450">
              <a:buFont typeface="Arial" panose="020B0604020202020204" pitchFamily="34" charset="0"/>
              <a:buChar char="•"/>
            </a:pPr>
            <a:r>
              <a:rPr lang="en-US" sz="1000" baseline="0" dirty="0" smtClean="0"/>
              <a:t>If you want to answers questions such as ‘What is it like for people to for example live in this circumstance, what is their experience with a certain phenomenon, what are their views regarding a specific topic,…. A qualitative synthesis systematically searches for research on a topic, and draws the findings from individual studies together. </a:t>
            </a:r>
          </a:p>
          <a:p>
            <a:pPr marL="171450" indent="-171450">
              <a:buFont typeface="Arial" panose="020B0604020202020204" pitchFamily="34" charset="0"/>
              <a:buChar char="•"/>
            </a:pPr>
            <a:endParaRPr lang="en-US" sz="1000" baseline="0" dirty="0" smtClean="0"/>
          </a:p>
          <a:p>
            <a:pPr marL="171450" indent="-171450">
              <a:buFont typeface="Arial" panose="020B0604020202020204" pitchFamily="34" charset="0"/>
              <a:buChar char="•"/>
            </a:pPr>
            <a:r>
              <a:rPr lang="en-US" sz="1000" baseline="0" dirty="0" smtClean="0"/>
              <a:t>Although systematic reviews of quantitative data are well established, for qualitative research, this is a fairly new field, and methods are still developing. </a:t>
            </a:r>
          </a:p>
          <a:p>
            <a:pPr marL="171450" indent="-171450">
              <a:buFont typeface="Arial" panose="020B0604020202020204" pitchFamily="34" charset="0"/>
              <a:buChar char="•"/>
            </a:pPr>
            <a:r>
              <a:rPr lang="en-US" sz="1000" baseline="0" dirty="0" smtClean="0"/>
              <a:t>They already developed more than 20 variations of QES</a:t>
            </a:r>
          </a:p>
          <a:p>
            <a:pPr marL="171450" indent="-171450">
              <a:buFont typeface="Arial" panose="020B0604020202020204" pitchFamily="34" charset="0"/>
              <a:buChar char="•"/>
            </a:pPr>
            <a:r>
              <a:rPr lang="en-US" sz="1000" baseline="0" dirty="0" smtClean="0"/>
              <a:t>These variations can be distinguished in two broad types of qualitative syntheses. First, integrated reviews, where data are aggregated or </a:t>
            </a:r>
            <a:r>
              <a:rPr lang="en-US" sz="1000" baseline="0" dirty="0" err="1" smtClean="0"/>
              <a:t>summarised</a:t>
            </a:r>
            <a:r>
              <a:rPr lang="en-US" sz="1000" baseline="0" dirty="0" smtClean="0"/>
              <a:t>, often using themes. Second, interpretative reviews, which as the name suggests, involve interpreting the data</a:t>
            </a:r>
          </a:p>
          <a:p>
            <a:pPr marL="171450" indent="-171450">
              <a:buFont typeface="Arial" panose="020B0604020202020204" pitchFamily="34" charset="0"/>
              <a:buChar char="•"/>
            </a:pPr>
            <a:r>
              <a:rPr lang="en-US" sz="1000" baseline="0" dirty="0" smtClean="0"/>
              <a:t>For example, one type of interpretive qualitative synthesis is meta-ethnography. It is the most widely cited method used in qualitative synthesis.</a:t>
            </a:r>
          </a:p>
          <a:p>
            <a:pPr marL="171450" indent="-171450">
              <a:buFont typeface="Arial" panose="020B0604020202020204" pitchFamily="34" charset="0"/>
              <a:buChar char="•"/>
            </a:pPr>
            <a:r>
              <a:rPr lang="en-US" sz="1000" baseline="0" dirty="0" smtClean="0"/>
              <a:t> It can be used with different qualitative methodologies, not just ethnography. </a:t>
            </a:r>
          </a:p>
          <a:p>
            <a:pPr marL="171450" indent="-171450">
              <a:buFont typeface="Arial" panose="020B0604020202020204" pitchFamily="34" charset="0"/>
              <a:buChar char="•"/>
            </a:pPr>
            <a:r>
              <a:rPr lang="en-US" sz="1000" baseline="0" dirty="0" smtClean="0"/>
              <a:t>The actual themes/concepts/metaphors as described by the authors of the original research become the data for the meta-ethnography. Studies are compared by looking at these concepts and how they relate to each other.</a:t>
            </a:r>
          </a:p>
          <a:p>
            <a:pPr marL="171450" indent="-171450">
              <a:buFont typeface="Arial" panose="020B0604020202020204" pitchFamily="34" charset="0"/>
              <a:buChar char="•"/>
            </a:pPr>
            <a:r>
              <a:rPr lang="en-US" sz="1000" baseline="0" dirty="0" smtClean="0"/>
              <a:t>You come to a ‘reinterpretation and transformation of the analytical and theoretical concepts provided by individual studies into one another’. </a:t>
            </a:r>
          </a:p>
          <a:p>
            <a:pPr marL="0" indent="0">
              <a:buFont typeface="Arial" panose="020B0604020202020204" pitchFamily="34" charset="0"/>
              <a:buNone/>
            </a:pPr>
            <a:endParaRPr lang="en-US" sz="1000" baseline="0" dirty="0" smtClean="0"/>
          </a:p>
          <a:p>
            <a:pPr marL="0" indent="0">
              <a:buFont typeface="Arial" panose="020B0604020202020204" pitchFamily="34" charset="0"/>
              <a:buNone/>
            </a:pPr>
            <a:endParaRPr lang="en-US" sz="1000" baseline="0" dirty="0" smtClean="0">
              <a:solidFill>
                <a:schemeClr val="bg1">
                  <a:lumMod val="65000"/>
                </a:schemeClr>
              </a:solidFill>
            </a:endParaRPr>
          </a:p>
          <a:p>
            <a:pPr marL="0" indent="0">
              <a:buFont typeface="Arial" panose="020B0604020202020204" pitchFamily="34" charset="0"/>
              <a:buNone/>
            </a:pPr>
            <a:r>
              <a:rPr lang="en-US" sz="1000" baseline="0" dirty="0" smtClean="0">
                <a:solidFill>
                  <a:schemeClr val="bg1">
                    <a:lumMod val="65000"/>
                  </a:schemeClr>
                </a:solidFill>
              </a:rPr>
              <a:t>If you want to answers questions such as ‘What is it like for people to for example live in this circumstance, what is their experience with a certain phenomenon, what are their views regarding a specific topic,…. A qualitative synthesis systematically searches for research on a topic, and draws the findings from individual studies together. Although systematic reviews of quantitative data are well established, for qualitative research, this is a fairly new field, and methods are still developing. They already developed more than 20 variations of QES There are two broad types of qualitative syntheses. First, integrated reviews, where data are aggregated or </a:t>
            </a:r>
            <a:r>
              <a:rPr lang="en-US" sz="1000" baseline="0" dirty="0" err="1" smtClean="0">
                <a:solidFill>
                  <a:schemeClr val="bg1">
                    <a:lumMod val="65000"/>
                  </a:schemeClr>
                </a:solidFill>
              </a:rPr>
              <a:t>summarised</a:t>
            </a:r>
            <a:r>
              <a:rPr lang="en-US" sz="1000" baseline="0" dirty="0" smtClean="0">
                <a:solidFill>
                  <a:schemeClr val="bg1">
                    <a:lumMod val="65000"/>
                  </a:schemeClr>
                </a:solidFill>
              </a:rPr>
              <a:t>, often using themes. Second, interpretative reviews, which as the name suggests, involve interpreting the data. From this inductive approach, new conceptual understandings can emerge, leading to development of a theory that explains and integrates the concepts. For example, one type of interpretive qualitative synthesis is meta-ethnography. It is the most widely cited method used in qualitative synthesis. It can be used with different qualitative methodologies, not just ethnography. The actual themes or concepts or metaphors as described by the authors of the original research become the data for the meta-ethnography. Studies are compared by looking at these concepts and how they relate to each other. You ask questions such as ‘How does this concept in this study relate to concepts in another study’. The next step is ‘translation’. This has been described as ‘reinterpretation and transformation of the analytical and theoretical concepts provided by individual studies into one another’. A line of argument is built up; having compared studies, what can now be said—are there new concepts or a new understanding leading to a new theory, only apparent when you have looked at key concepts from the studies and how they might be connected. </a:t>
            </a:r>
          </a:p>
          <a:p>
            <a:pPr marL="0" indent="0">
              <a:buFont typeface="Arial" panose="020B0604020202020204" pitchFamily="34" charset="0"/>
              <a:buNone/>
            </a:pPr>
            <a:endParaRPr lang="en-US" sz="1000" baseline="0" dirty="0" smtClean="0">
              <a:solidFill>
                <a:schemeClr val="bg1">
                  <a:lumMod val="65000"/>
                </a:schemeClr>
              </a:solidFill>
            </a:endParaRPr>
          </a:p>
          <a:p>
            <a:pPr marL="0" indent="0">
              <a:buFont typeface="Arial" panose="020B0604020202020204" pitchFamily="34" charset="0"/>
              <a:buNone/>
            </a:pPr>
            <a:r>
              <a:rPr lang="en-US" sz="1000" i="1" baseline="0" dirty="0" err="1" smtClean="0">
                <a:solidFill>
                  <a:schemeClr val="bg1">
                    <a:lumMod val="65000"/>
                  </a:schemeClr>
                </a:solidFill>
              </a:rPr>
              <a:t>Bron</a:t>
            </a:r>
            <a:r>
              <a:rPr lang="en-US" sz="1000" i="1" baseline="0" dirty="0" smtClean="0">
                <a:solidFill>
                  <a:schemeClr val="bg1">
                    <a:lumMod val="65000"/>
                  </a:schemeClr>
                </a:solidFill>
              </a:rPr>
              <a:t>: Kate Seers </a:t>
            </a:r>
          </a:p>
          <a:p>
            <a:pPr fontAlgn="base"/>
            <a:r>
              <a:rPr lang="en-US" sz="1000" b="0" i="1" u="none" strike="noStrike" kern="1200" dirty="0" smtClean="0">
                <a:solidFill>
                  <a:schemeClr val="bg1">
                    <a:lumMod val="65000"/>
                  </a:schemeClr>
                </a:solidFill>
                <a:effectLst/>
                <a:latin typeface="+mn-lt"/>
                <a:ea typeface="+mn-ea"/>
                <a:cs typeface="+mn-cs"/>
                <a:hlinkClick r:id="rId3"/>
              </a:rPr>
              <a:t>Volume 15, Issue 4</a:t>
            </a:r>
            <a:endParaRPr lang="en-US" sz="1000" b="0" i="1" kern="1200" dirty="0" smtClean="0">
              <a:solidFill>
                <a:schemeClr val="bg1">
                  <a:lumMod val="65000"/>
                </a:schemeClr>
              </a:solidFill>
              <a:effectLst/>
              <a:latin typeface="+mn-lt"/>
              <a:ea typeface="+mn-ea"/>
              <a:cs typeface="+mn-cs"/>
            </a:endParaRPr>
          </a:p>
          <a:p>
            <a:pPr fontAlgn="base"/>
            <a:r>
              <a:rPr lang="en-US" sz="1000" b="0" i="1" kern="1200" dirty="0" err="1" smtClean="0">
                <a:solidFill>
                  <a:schemeClr val="bg1">
                    <a:lumMod val="65000"/>
                  </a:schemeClr>
                </a:solidFill>
                <a:effectLst/>
                <a:latin typeface="+mn-lt"/>
                <a:ea typeface="+mn-ea"/>
                <a:cs typeface="+mn-cs"/>
              </a:rPr>
              <a:t>Evid</a:t>
            </a:r>
            <a:r>
              <a:rPr lang="en-US" sz="1000" b="0" i="1" kern="1200" dirty="0" smtClean="0">
                <a:solidFill>
                  <a:schemeClr val="bg1">
                    <a:lumMod val="65000"/>
                  </a:schemeClr>
                </a:solidFill>
                <a:effectLst/>
                <a:latin typeface="+mn-lt"/>
                <a:ea typeface="+mn-ea"/>
                <a:cs typeface="+mn-cs"/>
              </a:rPr>
              <a:t> Based </a:t>
            </a:r>
            <a:r>
              <a:rPr lang="en-US" sz="1000" b="0" i="1" kern="1200" dirty="0" err="1" smtClean="0">
                <a:solidFill>
                  <a:schemeClr val="bg1">
                    <a:lumMod val="65000"/>
                  </a:schemeClr>
                </a:solidFill>
                <a:effectLst/>
                <a:latin typeface="+mn-lt"/>
                <a:ea typeface="+mn-ea"/>
                <a:cs typeface="+mn-cs"/>
              </a:rPr>
              <a:t>Nurs</a:t>
            </a:r>
            <a:r>
              <a:rPr lang="en-US" sz="1000" b="0" i="1" kern="1200" dirty="0" smtClean="0">
                <a:solidFill>
                  <a:schemeClr val="bg1">
                    <a:lumMod val="65000"/>
                  </a:schemeClr>
                </a:solidFill>
                <a:effectLst/>
                <a:latin typeface="+mn-lt"/>
                <a:ea typeface="+mn-ea"/>
                <a:cs typeface="+mn-cs"/>
              </a:rPr>
              <a:t> 2012;15:101 doi:10.1136/ebnurs-2012-100977</a:t>
            </a:r>
          </a:p>
          <a:p>
            <a:pPr fontAlgn="base"/>
            <a:r>
              <a:rPr lang="en-US" sz="1000" b="0" i="1" kern="1200" dirty="0" smtClean="0">
                <a:solidFill>
                  <a:schemeClr val="bg1">
                    <a:lumMod val="65000"/>
                  </a:schemeClr>
                </a:solidFill>
                <a:effectLst/>
                <a:latin typeface="+mn-lt"/>
                <a:ea typeface="+mn-ea"/>
                <a:cs typeface="+mn-cs"/>
              </a:rPr>
              <a:t>Research made simple</a:t>
            </a:r>
          </a:p>
          <a:p>
            <a:pPr fontAlgn="base"/>
            <a:r>
              <a:rPr lang="en-US" sz="1000" b="0" i="1" kern="1200" dirty="0" smtClean="0">
                <a:solidFill>
                  <a:schemeClr val="bg1">
                    <a:lumMod val="65000"/>
                  </a:schemeClr>
                </a:solidFill>
                <a:effectLst/>
                <a:latin typeface="+mn-lt"/>
                <a:ea typeface="+mn-ea"/>
                <a:cs typeface="+mn-cs"/>
              </a:rPr>
              <a:t>What is a qualitative synthesis?</a:t>
            </a:r>
          </a:p>
          <a:p>
            <a:pPr marL="0" indent="0">
              <a:buFont typeface="Arial" panose="020B0604020202020204" pitchFamily="34" charset="0"/>
              <a:buNone/>
            </a:pPr>
            <a:endParaRPr lang="en-US" sz="1000" i="1" baseline="0" dirty="0" smtClean="0">
              <a:solidFill>
                <a:schemeClr val="bg1">
                  <a:lumMod val="65000"/>
                </a:schemeClr>
              </a:solidFill>
            </a:endParaRPr>
          </a:p>
        </p:txBody>
      </p:sp>
      <p:sp>
        <p:nvSpPr>
          <p:cNvPr id="4" name="Slide Number Placeholder 3"/>
          <p:cNvSpPr>
            <a:spLocks noGrp="1"/>
          </p:cNvSpPr>
          <p:nvPr>
            <p:ph type="sldNum" sz="quarter" idx="10"/>
          </p:nvPr>
        </p:nvSpPr>
        <p:spPr/>
        <p:txBody>
          <a:bodyPr/>
          <a:lstStyle/>
          <a:p>
            <a:fld id="{D1A7938E-5AA5-4E69-B9DB-0CDE0C699B09}" type="slidenum">
              <a:rPr lang="nl-BE" smtClean="0"/>
              <a:t>6</a:t>
            </a:fld>
            <a:endParaRPr lang="nl-BE"/>
          </a:p>
        </p:txBody>
      </p:sp>
    </p:spTree>
    <p:extLst>
      <p:ext uri="{BB962C8B-B14F-4D97-AF65-F5344CB8AC3E}">
        <p14:creationId xmlns:p14="http://schemas.microsoft.com/office/powerpoint/2010/main" val="417936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you combine those two you get a mixed methods review, so this means you bring together a quantitative effectiveness review and a qualitative review for example on attitudes to the intervention or on implementation issues. Or in other words you bring together the ‘what works’ of the meta-analysis with the ‘how and why does it work’ from the qualitative synthesis to get for example an idea of ‘what works under which circumstances.’ </a:t>
            </a:r>
          </a:p>
          <a:p>
            <a:endParaRPr lang="en-US" baseline="0" dirty="0" smtClean="0"/>
          </a:p>
        </p:txBody>
      </p:sp>
      <p:sp>
        <p:nvSpPr>
          <p:cNvPr id="4" name="Slide Number Placeholder 3"/>
          <p:cNvSpPr>
            <a:spLocks noGrp="1"/>
          </p:cNvSpPr>
          <p:nvPr>
            <p:ph type="sldNum" sz="quarter" idx="10"/>
          </p:nvPr>
        </p:nvSpPr>
        <p:spPr/>
        <p:txBody>
          <a:bodyPr/>
          <a:lstStyle/>
          <a:p>
            <a:fld id="{D1A7938E-5AA5-4E69-B9DB-0CDE0C699B09}" type="slidenum">
              <a:rPr lang="nl-BE" smtClean="0"/>
              <a:t>7</a:t>
            </a:fld>
            <a:endParaRPr lang="nl-BE"/>
          </a:p>
        </p:txBody>
      </p:sp>
    </p:spTree>
    <p:extLst>
      <p:ext uri="{BB962C8B-B14F-4D97-AF65-F5344CB8AC3E}">
        <p14:creationId xmlns:p14="http://schemas.microsoft.com/office/powerpoint/2010/main" val="3174236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systematic reviewers become more plentiful, the need for umbrella reviews will become bigger. An umbrella review can be defined as a mechanism for aggregating findings from several reviews that address specific questions, or compiling evidence from multiple reviews into one accessible and usable document. </a:t>
            </a:r>
          </a:p>
        </p:txBody>
      </p:sp>
      <p:sp>
        <p:nvSpPr>
          <p:cNvPr id="4" name="Slide Number Placeholder 3"/>
          <p:cNvSpPr>
            <a:spLocks noGrp="1"/>
          </p:cNvSpPr>
          <p:nvPr>
            <p:ph type="sldNum" sz="quarter" idx="10"/>
          </p:nvPr>
        </p:nvSpPr>
        <p:spPr/>
        <p:txBody>
          <a:bodyPr/>
          <a:lstStyle/>
          <a:p>
            <a:fld id="{D1A7938E-5AA5-4E69-B9DB-0CDE0C699B09}" type="slidenum">
              <a:rPr lang="nl-BE" smtClean="0"/>
              <a:t>8</a:t>
            </a:fld>
            <a:endParaRPr lang="nl-BE"/>
          </a:p>
        </p:txBody>
      </p:sp>
    </p:spTree>
    <p:extLst>
      <p:ext uri="{BB962C8B-B14F-4D97-AF65-F5344CB8AC3E}">
        <p14:creationId xmlns:p14="http://schemas.microsoft.com/office/powerpoint/2010/main" val="2692942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Beside these relatively connected types of reviews, </a:t>
            </a:r>
          </a:p>
          <a:p>
            <a:r>
              <a:rPr lang="en-US" baseline="0" dirty="0" smtClean="0"/>
              <a:t>You also have a couple of other types of reviews that are in a way linked with the previously mentioned ones.</a:t>
            </a:r>
          </a:p>
          <a:p>
            <a:endParaRPr lang="en-US" baseline="0" dirty="0" smtClean="0"/>
          </a:p>
          <a:p>
            <a:r>
              <a:rPr lang="en-US" baseline="0" dirty="0" smtClean="0"/>
              <a:t>For example the rapid review. This type of review uses systematic review methods to search and appraise existing research but it’s done rather quick in contrast to systematic reviews. To see what is already known about a policy or practice issue. So they aim to be very explicit in method, and thus systematic, but make concessions to the breadth or depth of the process by making some limitations: for example limits in time (only looking at articles from the last 10 years, kind of state-of-the art review), limiting the amount of grey literature,…</a:t>
            </a:r>
          </a:p>
          <a:p>
            <a:r>
              <a:rPr lang="en-US" baseline="0" dirty="0" smtClean="0"/>
              <a:t>The reviewer chooses which stages to limit and reports the consequences of doing this in his article. </a:t>
            </a:r>
          </a:p>
          <a:p>
            <a:endParaRPr lang="en-US" baseline="0" dirty="0" smtClean="0"/>
          </a:p>
        </p:txBody>
      </p:sp>
      <p:sp>
        <p:nvSpPr>
          <p:cNvPr id="4" name="Slide Number Placeholder 3"/>
          <p:cNvSpPr>
            <a:spLocks noGrp="1"/>
          </p:cNvSpPr>
          <p:nvPr>
            <p:ph type="sldNum" sz="quarter" idx="10"/>
          </p:nvPr>
        </p:nvSpPr>
        <p:spPr/>
        <p:txBody>
          <a:bodyPr/>
          <a:lstStyle/>
          <a:p>
            <a:fld id="{D1A7938E-5AA5-4E69-B9DB-0CDE0C699B09}" type="slidenum">
              <a:rPr lang="nl-BE" smtClean="0"/>
              <a:t>9</a:t>
            </a:fld>
            <a:endParaRPr lang="nl-BE"/>
          </a:p>
        </p:txBody>
      </p:sp>
    </p:spTree>
    <p:extLst>
      <p:ext uri="{BB962C8B-B14F-4D97-AF65-F5344CB8AC3E}">
        <p14:creationId xmlns:p14="http://schemas.microsoft.com/office/powerpoint/2010/main" val="16803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smtClean="0"/>
              <a:t>For my review of arts-based research I’ve </a:t>
            </a:r>
            <a:r>
              <a:rPr lang="en-US" sz="1000" baseline="0" dirty="0" err="1" smtClean="0"/>
              <a:t>choosen</a:t>
            </a:r>
            <a:r>
              <a:rPr lang="en-US" sz="1000" baseline="0" dirty="0" smtClean="0"/>
              <a:t> to conduct a scoping review, which comprises a further type of literature review. In what follows, </a:t>
            </a:r>
            <a:r>
              <a:rPr lang="en-US" sz="1000" baseline="0" dirty="0" err="1" smtClean="0"/>
              <a:t>i</a:t>
            </a:r>
            <a:r>
              <a:rPr lang="en-US" sz="1000" baseline="0" dirty="0" smtClean="0"/>
              <a:t> will compare this kind of review with a more traditional narrative review, but also with a systematic review. I want to mention that a scoping review is just one method amongst many that might be used to review literature. There is no single ideal type of literature review but it’s important to know if which method is appropriate for the given study.</a:t>
            </a:r>
          </a:p>
          <a:p>
            <a:endParaRPr lang="en-US" sz="1000" baseline="0" dirty="0" smtClean="0"/>
          </a:p>
          <a:p>
            <a:r>
              <a:rPr lang="en-US" sz="1000" baseline="0" dirty="0" err="1" smtClean="0"/>
              <a:t>Wat</a:t>
            </a:r>
            <a:r>
              <a:rPr lang="en-US" sz="1000" baseline="0" dirty="0" smtClean="0"/>
              <a:t> nu </a:t>
            </a:r>
            <a:r>
              <a:rPr lang="en-US" sz="1000" baseline="0" dirty="0" err="1" smtClean="0"/>
              <a:t>niet</a:t>
            </a:r>
            <a:r>
              <a:rPr lang="en-US" sz="1000" baseline="0" dirty="0" smtClean="0"/>
              <a:t> </a:t>
            </a:r>
            <a:r>
              <a:rPr lang="en-US" sz="1000" baseline="0" dirty="0" err="1" smtClean="0"/>
              <a:t>bijgevoegd</a:t>
            </a:r>
            <a:r>
              <a:rPr lang="en-US" sz="1000" baseline="0" dirty="0" smtClean="0"/>
              <a:t>:</a:t>
            </a:r>
          </a:p>
          <a:p>
            <a:pPr marL="171450" indent="-171450">
              <a:buFont typeface="Arial" panose="020B0604020202020204" pitchFamily="34" charset="0"/>
              <a:buChar char="•"/>
            </a:pPr>
            <a:r>
              <a:rPr lang="en-US" sz="1000" b="1" baseline="0" dirty="0" smtClean="0"/>
              <a:t>Mapping review</a:t>
            </a:r>
          </a:p>
          <a:p>
            <a:r>
              <a:rPr lang="en-US" sz="1000" baseline="0" dirty="0" smtClean="0"/>
              <a:t>To map out and categorize existing literature on a particular topic</a:t>
            </a:r>
          </a:p>
          <a:p>
            <a:r>
              <a:rPr lang="en-US" sz="1000" baseline="0" dirty="0" smtClean="0"/>
              <a:t>Identifying gaps in research literature </a:t>
            </a:r>
          </a:p>
          <a:p>
            <a:r>
              <a:rPr lang="en-US" sz="1000" baseline="0" dirty="0" smtClean="0"/>
              <a:t>Outcome: further review work or primary research (this outcome is not known beforehand)</a:t>
            </a:r>
          </a:p>
          <a:p>
            <a:r>
              <a:rPr lang="en-US" sz="1000" kern="1200" dirty="0" smtClean="0">
                <a:solidFill>
                  <a:schemeClr val="tx1"/>
                </a:solidFill>
                <a:effectLst/>
                <a:latin typeface="+mn-lt"/>
                <a:ea typeface="+mn-ea"/>
                <a:cs typeface="+mn-cs"/>
              </a:rPr>
              <a:t>This type of review has the purpose to map out and categorize existing literature on a particular topic, identifying gaps in research literature from which to commission further reviews and/or primary research. Mapping reviews can be distinguished from scoping reviews (see below) because the subsequent outcome may involve either further review work or primary research and this outcome is not known beforehand. </a:t>
            </a:r>
            <a:endParaRPr lang="en-US" sz="1000" dirty="0" smtClean="0"/>
          </a:p>
          <a:p>
            <a:r>
              <a:rPr lang="en-US" sz="1000" i="1" kern="1200" dirty="0" smtClean="0">
                <a:solidFill>
                  <a:schemeClr val="tx1"/>
                </a:solidFill>
                <a:effectLst/>
                <a:latin typeface="+mn-lt"/>
                <a:ea typeface="+mn-ea"/>
                <a:cs typeface="+mn-cs"/>
              </a:rPr>
              <a:t>Perceived strengths. </a:t>
            </a:r>
            <a:r>
              <a:rPr lang="en-US" sz="1000" kern="1200" dirty="0" smtClean="0">
                <a:solidFill>
                  <a:schemeClr val="tx1"/>
                </a:solidFill>
                <a:effectLst/>
                <a:latin typeface="+mn-lt"/>
                <a:ea typeface="+mn-ea"/>
                <a:cs typeface="+mn-cs"/>
              </a:rPr>
              <a:t>Mapping reviews enable the contextualization of in-depth systematic literature reviews within broader literature and identification of gaps in the evidence base. They are a valuable tool in offering policymakers, practitioners and researchers an explicit and transparent means of identifying narrower policy and practice-relevant review questions. Systematic maps may characterize studies in other ways such as according to theoretical perspective, population group or the setting within which studies were undertaken. In addition to describing the research field, a systematic map can also provide the basis for an informed decision about whether to undertake the in-depth review and synthesis on all of the studies or just a subset. The map can show whether the total population of studies is sufficiently similar for a coherent synthesis. It can also establish whether these studies will help answer the review question and address pragmatic considerations about </a:t>
            </a:r>
            <a:endParaRPr lang="en-US" sz="1000" dirty="0" smtClean="0"/>
          </a:p>
          <a:p>
            <a:r>
              <a:rPr lang="en-US" sz="1000" kern="1200" dirty="0" smtClean="0">
                <a:solidFill>
                  <a:schemeClr val="tx1"/>
                </a:solidFill>
                <a:effectLst/>
                <a:latin typeface="+mn-lt"/>
                <a:ea typeface="+mn-ea"/>
                <a:cs typeface="+mn-cs"/>
              </a:rPr>
              <a:t>the resources available to complete the review. </a:t>
            </a:r>
            <a:endParaRPr lang="en-US" sz="1000" dirty="0" smtClean="0"/>
          </a:p>
          <a:p>
            <a:r>
              <a:rPr lang="en-US" sz="1000" i="1" kern="1200" dirty="0" smtClean="0">
                <a:solidFill>
                  <a:schemeClr val="tx1"/>
                </a:solidFill>
                <a:effectLst/>
                <a:latin typeface="+mn-lt"/>
                <a:ea typeface="+mn-ea"/>
                <a:cs typeface="+mn-cs"/>
              </a:rPr>
              <a:t>Perceived weaknesses. </a:t>
            </a:r>
            <a:r>
              <a:rPr lang="en-US" sz="1000" kern="1200" dirty="0" smtClean="0">
                <a:solidFill>
                  <a:schemeClr val="tx1"/>
                </a:solidFill>
                <a:effectLst/>
                <a:latin typeface="+mn-lt"/>
                <a:ea typeface="+mn-ea"/>
                <a:cs typeface="+mn-cs"/>
              </a:rPr>
              <a:t>Mapping reviews are necessarily time constrained and lack the synthesis and analysis of more considered approaches. Studies may be characterized at a broad descriptive level and thus oversimplify the picture or mask considerable variation (heterogeneity) between studies and their findings— depending on the degree of specificity of the coding process. Mapping reviews do not usually include a quality assessment process; characterizing studies only on the basis of study design.</a:t>
            </a:r>
          </a:p>
          <a:p>
            <a:endParaRPr lang="en-US" sz="10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000" b="1" kern="1200" dirty="0" smtClean="0">
                <a:solidFill>
                  <a:schemeClr val="tx1"/>
                </a:solidFill>
                <a:effectLst/>
                <a:latin typeface="+mn-lt"/>
                <a:ea typeface="+mn-ea"/>
                <a:cs typeface="+mn-cs"/>
              </a:rPr>
              <a:t> Overview</a:t>
            </a:r>
          </a:p>
          <a:p>
            <a:r>
              <a:rPr lang="en-US" sz="1000" kern="1200" dirty="0" smtClean="0">
                <a:solidFill>
                  <a:schemeClr val="tx1"/>
                </a:solidFill>
                <a:effectLst/>
                <a:latin typeface="+mn-lt"/>
                <a:ea typeface="+mn-ea"/>
                <a:cs typeface="+mn-cs"/>
              </a:rPr>
              <a:t>General term: “Any summary of the literature that attempts to survey the literature and describe its characteristics”</a:t>
            </a:r>
          </a:p>
          <a:p>
            <a:r>
              <a:rPr lang="en-US" sz="1000" kern="1200" dirty="0" smtClean="0">
                <a:solidFill>
                  <a:schemeClr val="tx1"/>
                </a:solidFill>
                <a:effectLst/>
                <a:latin typeface="+mn-lt"/>
                <a:ea typeface="+mn-ea"/>
                <a:cs typeface="+mn-cs"/>
              </a:rPr>
              <a:t>Confusion, debatable term</a:t>
            </a:r>
          </a:p>
          <a:p>
            <a:r>
              <a:rPr lang="en-US" sz="1000" kern="1200" dirty="0" smtClean="0">
                <a:solidFill>
                  <a:schemeClr val="tx1"/>
                </a:solidFill>
                <a:effectLst/>
                <a:latin typeface="+mn-lt"/>
                <a:ea typeface="+mn-ea"/>
                <a:cs typeface="+mn-cs"/>
              </a:rPr>
              <a:t>Used for many different types of literature review, with different degrees of </a:t>
            </a:r>
            <a:r>
              <a:rPr lang="en-US" sz="1000" kern="1200" dirty="0" err="1" smtClean="0">
                <a:solidFill>
                  <a:schemeClr val="tx1"/>
                </a:solidFill>
                <a:effectLst/>
                <a:latin typeface="+mn-lt"/>
                <a:ea typeface="+mn-ea"/>
                <a:cs typeface="+mn-cs"/>
              </a:rPr>
              <a:t>systematicity</a:t>
            </a:r>
            <a:endParaRPr lang="en-US" sz="1000" kern="1200" dirty="0" smtClean="0">
              <a:solidFill>
                <a:schemeClr val="tx1"/>
              </a:solidFill>
              <a:effectLst/>
              <a:latin typeface="+mn-lt"/>
              <a:ea typeface="+mn-ea"/>
              <a:cs typeface="+mn-cs"/>
            </a:endParaRPr>
          </a:p>
          <a:p>
            <a:r>
              <a:rPr lang="en-US" sz="1000" kern="1200" dirty="0" smtClean="0">
                <a:solidFill>
                  <a:schemeClr val="tx1"/>
                </a:solidFill>
                <a:effectLst/>
                <a:latin typeface="+mn-lt"/>
                <a:ea typeface="+mn-ea"/>
                <a:cs typeface="+mn-cs"/>
              </a:rPr>
              <a:t>Sometimes used as a synonym for systematic review</a:t>
            </a:r>
          </a:p>
          <a:p>
            <a:endParaRPr lang="en-US" sz="1000" dirty="0" smtClean="0"/>
          </a:p>
          <a:p>
            <a:pPr marL="171450" indent="-171450">
              <a:buFont typeface="Arial" panose="020B0604020202020204" pitchFamily="34" charset="0"/>
              <a:buChar char="•"/>
            </a:pPr>
            <a:r>
              <a:rPr lang="en-US" sz="1000" b="1" baseline="0" dirty="0" smtClean="0"/>
              <a:t>State-of-the-art review</a:t>
            </a:r>
          </a:p>
          <a:p>
            <a:r>
              <a:rPr lang="en-US" sz="1000" baseline="0" dirty="0" smtClean="0"/>
              <a:t>To address more current matters</a:t>
            </a:r>
          </a:p>
          <a:p>
            <a:r>
              <a:rPr lang="en-US" sz="1000" baseline="0" dirty="0" smtClean="0"/>
              <a:t>To identify potential opportunities for contemporary research</a:t>
            </a:r>
          </a:p>
          <a:p>
            <a:r>
              <a:rPr lang="en-US" sz="1000" baseline="0" dirty="0" smtClean="0"/>
              <a:t>Danger: if a topic has been extensively covered by research in the past, but has temporarily gone into remission, its importance may be underrepresented because it’s not included in the review</a:t>
            </a:r>
          </a:p>
          <a:p>
            <a:endParaRPr lang="en-US" sz="1000" baseline="0" dirty="0" smtClean="0"/>
          </a:p>
          <a:p>
            <a:pPr>
              <a:buFont typeface="Arial"/>
              <a:buChar char="•"/>
            </a:pPr>
            <a:r>
              <a:rPr lang="nl-BE" sz="1000" b="1" dirty="0" err="1" smtClean="0"/>
              <a:t>Systematized</a:t>
            </a:r>
            <a:r>
              <a:rPr lang="nl-BE" sz="1000" b="1" dirty="0" smtClean="0"/>
              <a:t> review</a:t>
            </a:r>
          </a:p>
          <a:p>
            <a:pPr>
              <a:buFont typeface="Wingdings" charset="2"/>
              <a:buChar char="Ø"/>
            </a:pPr>
            <a:r>
              <a:rPr lang="nl-BE" sz="1000" dirty="0" err="1" smtClean="0"/>
              <a:t>To</a:t>
            </a:r>
            <a:r>
              <a:rPr lang="nl-BE" sz="1000" dirty="0" smtClean="0"/>
              <a:t> </a:t>
            </a:r>
            <a:r>
              <a:rPr lang="nl-BE" sz="1000" dirty="0" err="1" smtClean="0"/>
              <a:t>include</a:t>
            </a:r>
            <a:r>
              <a:rPr lang="nl-BE" sz="1000" dirty="0" smtClean="0"/>
              <a:t> </a:t>
            </a:r>
            <a:r>
              <a:rPr lang="nl-BE" sz="1000" dirty="0" err="1" smtClean="0"/>
              <a:t>one</a:t>
            </a:r>
            <a:r>
              <a:rPr lang="nl-BE" sz="1000" dirty="0" smtClean="0"/>
              <a:t> or more </a:t>
            </a:r>
            <a:r>
              <a:rPr lang="nl-BE" sz="1000" dirty="0" err="1" smtClean="0"/>
              <a:t>elements</a:t>
            </a:r>
            <a:r>
              <a:rPr lang="nl-BE" sz="1000" dirty="0" smtClean="0"/>
              <a:t> of the </a:t>
            </a:r>
            <a:r>
              <a:rPr lang="nl-BE" sz="1000" dirty="0" err="1" smtClean="0"/>
              <a:t>systematic</a:t>
            </a:r>
            <a:r>
              <a:rPr lang="nl-BE" sz="1000" dirty="0" smtClean="0"/>
              <a:t> review </a:t>
            </a:r>
            <a:r>
              <a:rPr lang="nl-BE" sz="1000" dirty="0" err="1" smtClean="0"/>
              <a:t>process</a:t>
            </a:r>
            <a:r>
              <a:rPr lang="nl-BE" sz="1000" dirty="0" smtClean="0"/>
              <a:t> </a:t>
            </a:r>
            <a:r>
              <a:rPr lang="nl-BE" sz="1000" dirty="0" err="1" smtClean="0"/>
              <a:t>while</a:t>
            </a:r>
            <a:r>
              <a:rPr lang="nl-BE" sz="1000" dirty="0" smtClean="0"/>
              <a:t> stopping short of </a:t>
            </a:r>
            <a:r>
              <a:rPr lang="nl-BE" sz="1000" dirty="0" err="1" smtClean="0"/>
              <a:t>claiming</a:t>
            </a:r>
            <a:r>
              <a:rPr lang="nl-BE" sz="1000" dirty="0" smtClean="0"/>
              <a:t> </a:t>
            </a:r>
            <a:r>
              <a:rPr lang="nl-BE" sz="1000" dirty="0" err="1" smtClean="0"/>
              <a:t>that</a:t>
            </a:r>
            <a:r>
              <a:rPr lang="nl-BE" sz="1000" dirty="0" smtClean="0"/>
              <a:t> the output is a </a:t>
            </a:r>
            <a:r>
              <a:rPr lang="nl-BE" sz="1000" dirty="0" err="1" smtClean="0"/>
              <a:t>systematic</a:t>
            </a:r>
            <a:r>
              <a:rPr lang="nl-BE" sz="1000" dirty="0" smtClean="0"/>
              <a:t> review</a:t>
            </a:r>
          </a:p>
          <a:p>
            <a:pPr>
              <a:buFont typeface="Wingdings" charset="2"/>
              <a:buChar char="Ø"/>
            </a:pPr>
            <a:r>
              <a:rPr lang="nl-BE" sz="1000" dirty="0" err="1" smtClean="0"/>
              <a:t>When</a:t>
            </a:r>
            <a:r>
              <a:rPr lang="nl-BE" sz="1000" dirty="0" smtClean="0"/>
              <a:t> </a:t>
            </a:r>
            <a:r>
              <a:rPr lang="nl-BE" sz="1000" dirty="0" err="1" smtClean="0"/>
              <a:t>not</a:t>
            </a:r>
            <a:r>
              <a:rPr lang="nl-BE" sz="1000" dirty="0" smtClean="0"/>
              <a:t> </a:t>
            </a:r>
            <a:r>
              <a:rPr lang="nl-BE" sz="1000" dirty="0" err="1" smtClean="0"/>
              <a:t>able</a:t>
            </a:r>
            <a:r>
              <a:rPr lang="nl-BE" sz="1000" dirty="0" smtClean="0"/>
              <a:t> </a:t>
            </a:r>
            <a:r>
              <a:rPr lang="nl-BE" sz="1000" dirty="0" err="1" smtClean="0"/>
              <a:t>to</a:t>
            </a:r>
            <a:r>
              <a:rPr lang="nl-BE" sz="1000" dirty="0" smtClean="0"/>
              <a:t> draw </a:t>
            </a:r>
            <a:r>
              <a:rPr lang="nl-BE" sz="1000" dirty="0" err="1" smtClean="0"/>
              <a:t>upon</a:t>
            </a:r>
            <a:r>
              <a:rPr lang="nl-BE" sz="1000" dirty="0" smtClean="0"/>
              <a:t> the resources </a:t>
            </a:r>
            <a:r>
              <a:rPr lang="nl-BE" sz="1000" dirty="0" err="1" smtClean="0"/>
              <a:t>for</a:t>
            </a:r>
            <a:r>
              <a:rPr lang="nl-BE" sz="1000" dirty="0" smtClean="0"/>
              <a:t> a full </a:t>
            </a:r>
            <a:r>
              <a:rPr lang="nl-BE" sz="1000" dirty="0" err="1" smtClean="0"/>
              <a:t>systematic</a:t>
            </a:r>
            <a:r>
              <a:rPr lang="nl-BE" sz="1000" dirty="0" smtClean="0"/>
              <a:t> review (</a:t>
            </a:r>
            <a:r>
              <a:rPr lang="nl-BE" sz="1000" dirty="0" err="1" smtClean="0"/>
              <a:t>f.e</a:t>
            </a:r>
            <a:r>
              <a:rPr lang="nl-BE" sz="1000" dirty="0" smtClean="0"/>
              <a:t>. </a:t>
            </a:r>
            <a:r>
              <a:rPr lang="nl-BE" sz="1000" dirty="0" err="1" smtClean="0"/>
              <a:t>Not</a:t>
            </a:r>
            <a:r>
              <a:rPr lang="nl-BE" sz="1000" dirty="0" smtClean="0"/>
              <a:t> </a:t>
            </a:r>
            <a:r>
              <a:rPr lang="nl-BE" sz="1000" dirty="0" err="1" smtClean="0"/>
              <a:t>having</a:t>
            </a:r>
            <a:r>
              <a:rPr lang="nl-BE" sz="1000" dirty="0" smtClean="0"/>
              <a:t> 2 </a:t>
            </a:r>
            <a:r>
              <a:rPr lang="nl-BE" sz="1000" dirty="0" err="1" smtClean="0"/>
              <a:t>reviewers</a:t>
            </a:r>
            <a:r>
              <a:rPr lang="nl-BE" sz="1000" dirty="0" smtClean="0"/>
              <a:t>, search </a:t>
            </a:r>
            <a:r>
              <a:rPr lang="nl-BE" sz="1000" dirty="0" err="1" smtClean="0"/>
              <a:t>only</a:t>
            </a:r>
            <a:r>
              <a:rPr lang="nl-BE" sz="1000" dirty="0" smtClean="0"/>
              <a:t> </a:t>
            </a:r>
            <a:r>
              <a:rPr lang="nl-BE" sz="1000" dirty="0" err="1" smtClean="0"/>
              <a:t>one</a:t>
            </a:r>
            <a:r>
              <a:rPr lang="nl-BE" sz="1000" dirty="0" smtClean="0"/>
              <a:t> database,…)</a:t>
            </a:r>
          </a:p>
          <a:p>
            <a:endParaRPr lang="en-US" sz="1000" baseline="0" dirty="0" smtClean="0"/>
          </a:p>
        </p:txBody>
      </p:sp>
      <p:sp>
        <p:nvSpPr>
          <p:cNvPr id="4" name="Slide Number Placeholder 3"/>
          <p:cNvSpPr>
            <a:spLocks noGrp="1"/>
          </p:cNvSpPr>
          <p:nvPr>
            <p:ph type="sldNum" sz="quarter" idx="10"/>
          </p:nvPr>
        </p:nvSpPr>
        <p:spPr/>
        <p:txBody>
          <a:bodyPr/>
          <a:lstStyle/>
          <a:p>
            <a:fld id="{D1A7938E-5AA5-4E69-B9DB-0CDE0C699B09}" type="slidenum">
              <a:rPr lang="nl-BE" smtClean="0"/>
              <a:t>10</a:t>
            </a:fld>
            <a:endParaRPr lang="nl-BE"/>
          </a:p>
        </p:txBody>
      </p:sp>
    </p:spTree>
    <p:extLst>
      <p:ext uri="{BB962C8B-B14F-4D97-AF65-F5344CB8AC3E}">
        <p14:creationId xmlns:p14="http://schemas.microsoft.com/office/powerpoint/2010/main" val="1143702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404162D-877B-47FD-9D10-7D3670A1A0F5}" type="datetimeFigureOut">
              <a:rPr lang="en-GB" smtClean="0"/>
              <a:t>25/03/2016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331776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404162D-877B-47FD-9D10-7D3670A1A0F5}" type="datetimeFigureOut">
              <a:rPr lang="en-GB" smtClean="0"/>
              <a:t>25/03/2016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1450864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04162D-877B-47FD-9D10-7D3670A1A0F5}" type="datetimeFigureOut">
              <a:rPr lang="en-GB" smtClean="0"/>
              <a:t>25/03/2016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920324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404162D-877B-47FD-9D10-7D3670A1A0F5}" type="datetimeFigureOut">
              <a:rPr lang="en-GB" smtClean="0"/>
              <a:t>25/03/2016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336028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404162D-877B-47FD-9D10-7D3670A1A0F5}" type="datetimeFigureOut">
              <a:rPr lang="en-GB" smtClean="0"/>
              <a:t>25/03/2016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2956308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404162D-877B-47FD-9D10-7D3670A1A0F5}" type="datetimeFigureOut">
              <a:rPr lang="en-GB" smtClean="0"/>
              <a:t>25/03/2016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1059767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4162D-877B-47FD-9D10-7D3670A1A0F5}" type="datetimeFigureOut">
              <a:rPr lang="en-GB" smtClean="0"/>
              <a:t>25/03/2016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1521007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4162D-877B-47FD-9D10-7D3670A1A0F5}" type="datetimeFigureOut">
              <a:rPr lang="en-GB" smtClean="0"/>
              <a:t>25/03/2016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1432839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4162D-877B-47FD-9D10-7D3670A1A0F5}" type="datetimeFigureOut">
              <a:rPr lang="en-GB" smtClean="0"/>
              <a:t>25/03/2016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2253861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404162D-877B-47FD-9D10-7D3670A1A0F5}" type="datetimeFigureOut">
              <a:rPr lang="en-GB" smtClean="0"/>
              <a:t>25/03/2016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1296576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404162D-877B-47FD-9D10-7D3670A1A0F5}" type="datetimeFigureOut">
              <a:rPr lang="en-GB" smtClean="0"/>
              <a:t>25/03/2016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7B1B77-7DE7-451E-8D3D-B67CAB590D79}" type="slidenum">
              <a:rPr lang="en-GB" smtClean="0"/>
              <a:t>‹#›</a:t>
            </a:fld>
            <a:endParaRPr lang="en-GB"/>
          </a:p>
        </p:txBody>
      </p:sp>
    </p:spTree>
    <p:extLst>
      <p:ext uri="{BB962C8B-B14F-4D97-AF65-F5344CB8AC3E}">
        <p14:creationId xmlns:p14="http://schemas.microsoft.com/office/powerpoint/2010/main" val="2933311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04162D-877B-47FD-9D10-7D3670A1A0F5}" type="datetimeFigureOut">
              <a:rPr lang="en-GB" smtClean="0"/>
              <a:t>25/03/2016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B1B77-7DE7-451E-8D3D-B67CAB590D79}" type="slidenum">
              <a:rPr lang="en-GB" smtClean="0"/>
              <a:t>‹#›</a:t>
            </a:fld>
            <a:endParaRPr lang="en-GB"/>
          </a:p>
        </p:txBody>
      </p:sp>
    </p:spTree>
    <p:extLst>
      <p:ext uri="{BB962C8B-B14F-4D97-AF65-F5344CB8AC3E}">
        <p14:creationId xmlns:p14="http://schemas.microsoft.com/office/powerpoint/2010/main" val="2259268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ra.Coemans@kuleuven.be" TargetMode="External"/><Relationship Id="rId2" Type="http://schemas.openxmlformats.org/officeDocument/2006/relationships/hyperlink" Target="mailto:Karin.hannes@kuleuven.b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4.wdp"/><Relationship Id="rId3" Type="http://schemas.openxmlformats.org/officeDocument/2006/relationships/image" Target="../media/image1.png"/><Relationship Id="rId7" Type="http://schemas.microsoft.com/office/2007/relationships/hdphoto" Target="../media/hdphoto1.wdp"/><Relationship Id="rId12"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11" Type="http://schemas.microsoft.com/office/2007/relationships/hdphoto" Target="../media/hdphoto3.wdp"/><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4.wdp"/><Relationship Id="rId3" Type="http://schemas.openxmlformats.org/officeDocument/2006/relationships/image" Target="../media/image1.png"/><Relationship Id="rId7" Type="http://schemas.microsoft.com/office/2007/relationships/hdphoto" Target="../media/hdphoto5.wdp"/><Relationship Id="rId12"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11" Type="http://schemas.microsoft.com/office/2007/relationships/hdphoto" Target="../media/hdphoto3.wdp"/><Relationship Id="rId5" Type="http://schemas.openxmlformats.org/officeDocument/2006/relationships/image" Target="../media/image3.png"/><Relationship Id="rId15" Type="http://schemas.openxmlformats.org/officeDocument/2006/relationships/image" Target="../media/image10.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4.wdp"/><Relationship Id="rId3" Type="http://schemas.openxmlformats.org/officeDocument/2006/relationships/image" Target="../media/image1.png"/><Relationship Id="rId7" Type="http://schemas.microsoft.com/office/2007/relationships/hdphoto" Target="../media/hdphoto5.wdp"/><Relationship Id="rId12"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11" Type="http://schemas.microsoft.com/office/2007/relationships/hdphoto" Target="../media/hdphoto3.wdp"/><Relationship Id="rId5" Type="http://schemas.openxmlformats.org/officeDocument/2006/relationships/image" Target="../media/image3.png"/><Relationship Id="rId15" Type="http://schemas.openxmlformats.org/officeDocument/2006/relationships/image" Target="../media/image10.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1440" y="20320"/>
            <a:ext cx="9144000" cy="2387600"/>
          </a:xfrm>
        </p:spPr>
        <p:txBody>
          <a:bodyPr>
            <a:normAutofit/>
          </a:bodyPr>
          <a:lstStyle/>
          <a:p>
            <a:r>
              <a:rPr lang="en-GB" dirty="0" smtClean="0"/>
              <a:t>Situating reviews!</a:t>
            </a:r>
            <a:br>
              <a:rPr lang="en-GB" dirty="0" smtClean="0"/>
            </a:br>
            <a:r>
              <a:rPr lang="en-GB" sz="2000" dirty="0" smtClean="0"/>
              <a:t>Series of doctoral lectures on behalf of </a:t>
            </a:r>
            <a:br>
              <a:rPr lang="en-GB" sz="2000" dirty="0" smtClean="0"/>
            </a:br>
            <a:r>
              <a:rPr lang="en-GB" sz="2000" dirty="0" smtClean="0"/>
              <a:t>the Cochrane Qualitative and Implementation </a:t>
            </a:r>
            <a:r>
              <a:rPr lang="en-GB" sz="2000" dirty="0"/>
              <a:t>Methods Group</a:t>
            </a:r>
            <a:br>
              <a:rPr lang="en-GB" sz="2000" dirty="0"/>
            </a:br>
            <a:r>
              <a:rPr lang="en-GB" sz="2000" dirty="0"/>
              <a:t>http://methods.cochrane.org/qi</a:t>
            </a:r>
            <a:r>
              <a:rPr lang="en-GB" sz="2000" dirty="0" smtClean="0"/>
              <a:t>/</a:t>
            </a:r>
            <a:endParaRPr lang="en-GB" sz="2000" dirty="0"/>
          </a:p>
        </p:txBody>
      </p:sp>
      <p:sp>
        <p:nvSpPr>
          <p:cNvPr id="3" name="Subtitle 2"/>
          <p:cNvSpPr>
            <a:spLocks noGrp="1"/>
          </p:cNvSpPr>
          <p:nvPr>
            <p:ph type="subTitle" idx="1"/>
          </p:nvPr>
        </p:nvSpPr>
        <p:spPr>
          <a:xfrm>
            <a:off x="1524000" y="2870518"/>
            <a:ext cx="9144000" cy="3570922"/>
          </a:xfrm>
        </p:spPr>
        <p:txBody>
          <a:bodyPr>
            <a:normAutofit fontScale="70000" lnSpcReduction="20000"/>
          </a:bodyPr>
          <a:lstStyle/>
          <a:p>
            <a:r>
              <a:rPr lang="nl-BE" dirty="0" err="1" smtClean="0"/>
              <a:t>Systematic</a:t>
            </a:r>
            <a:r>
              <a:rPr lang="nl-BE" dirty="0" smtClean="0"/>
              <a:t> Reviews in </a:t>
            </a:r>
            <a:r>
              <a:rPr lang="nl-BE" dirty="0" err="1" smtClean="0"/>
              <a:t>social</a:t>
            </a:r>
            <a:r>
              <a:rPr lang="nl-BE" dirty="0" smtClean="0"/>
              <a:t> </a:t>
            </a:r>
            <a:r>
              <a:rPr lang="nl-BE" dirty="0" err="1" smtClean="0"/>
              <a:t>sciences</a:t>
            </a:r>
            <a:r>
              <a:rPr lang="nl-BE" dirty="0" smtClean="0"/>
              <a:t>.  </a:t>
            </a:r>
            <a:br>
              <a:rPr lang="nl-BE" dirty="0" smtClean="0"/>
            </a:br>
            <a:r>
              <a:rPr lang="nl-BE" dirty="0" smtClean="0"/>
              <a:t>Mixed </a:t>
            </a:r>
            <a:r>
              <a:rPr lang="nl-BE" dirty="0" err="1" smtClean="0"/>
              <a:t>methods</a:t>
            </a:r>
            <a:r>
              <a:rPr lang="nl-BE" dirty="0" smtClean="0"/>
              <a:t> </a:t>
            </a:r>
            <a:r>
              <a:rPr lang="nl-BE" dirty="0" err="1" smtClean="0"/>
              <a:t>and</a:t>
            </a:r>
            <a:r>
              <a:rPr lang="nl-BE" dirty="0" smtClean="0"/>
              <a:t> </a:t>
            </a:r>
            <a:r>
              <a:rPr lang="nl-BE" dirty="0" err="1" smtClean="0"/>
              <a:t>qualitative</a:t>
            </a:r>
            <a:r>
              <a:rPr lang="nl-BE" dirty="0" smtClean="0"/>
              <a:t> research </a:t>
            </a:r>
            <a:r>
              <a:rPr lang="nl-BE" dirty="0" err="1" smtClean="0"/>
              <a:t>reviewed</a:t>
            </a:r>
            <a:r>
              <a:rPr lang="nl-BE" dirty="0" smtClean="0"/>
              <a:t>.</a:t>
            </a:r>
          </a:p>
          <a:p>
            <a:r>
              <a:rPr lang="nl-BE" dirty="0" err="1" smtClean="0"/>
              <a:t>Doctoral</a:t>
            </a:r>
            <a:r>
              <a:rPr lang="nl-BE" dirty="0" smtClean="0"/>
              <a:t> course, </a:t>
            </a:r>
            <a:r>
              <a:rPr lang="nl-BE" dirty="0" err="1" smtClean="0"/>
              <a:t>Ughent</a:t>
            </a:r>
            <a:r>
              <a:rPr lang="nl-BE" dirty="0" smtClean="0"/>
              <a:t>, </a:t>
            </a:r>
            <a:r>
              <a:rPr lang="nl-BE" dirty="0" err="1" smtClean="0"/>
              <a:t>March</a:t>
            </a:r>
            <a:r>
              <a:rPr lang="nl-BE" dirty="0" smtClean="0"/>
              <a:t> 21-22, 2016</a:t>
            </a:r>
            <a:br>
              <a:rPr lang="nl-BE" dirty="0" smtClean="0"/>
            </a:br>
            <a:endParaRPr lang="nl-BE" dirty="0" smtClean="0"/>
          </a:p>
          <a:p>
            <a:r>
              <a:rPr lang="nl-BE" dirty="0" smtClean="0"/>
              <a:t>Prof. Dr. Karin Hannes</a:t>
            </a:r>
            <a:br>
              <a:rPr lang="nl-BE" dirty="0" smtClean="0"/>
            </a:br>
            <a:r>
              <a:rPr lang="nl-BE" dirty="0" smtClean="0"/>
              <a:t>Centre </a:t>
            </a:r>
            <a:r>
              <a:rPr lang="nl-BE" dirty="0" err="1" smtClean="0"/>
              <a:t>for</a:t>
            </a:r>
            <a:r>
              <a:rPr lang="nl-BE" dirty="0" smtClean="0"/>
              <a:t> </a:t>
            </a:r>
            <a:r>
              <a:rPr lang="nl-BE" dirty="0" err="1" smtClean="0"/>
              <a:t>Sociological</a:t>
            </a:r>
            <a:r>
              <a:rPr lang="nl-BE" dirty="0" smtClean="0"/>
              <a:t> Research</a:t>
            </a:r>
            <a:br>
              <a:rPr lang="nl-BE" dirty="0" smtClean="0"/>
            </a:br>
            <a:r>
              <a:rPr lang="nl-BE" dirty="0" err="1" smtClean="0"/>
              <a:t>Social</a:t>
            </a:r>
            <a:r>
              <a:rPr lang="nl-BE" dirty="0" smtClean="0"/>
              <a:t> Research </a:t>
            </a:r>
            <a:r>
              <a:rPr lang="nl-BE" dirty="0" err="1" smtClean="0"/>
              <a:t>Methodology</a:t>
            </a:r>
            <a:r>
              <a:rPr lang="nl-BE" dirty="0" smtClean="0"/>
              <a:t> Group, KU Leuven</a:t>
            </a:r>
          </a:p>
          <a:p>
            <a:r>
              <a:rPr lang="nl-BE" dirty="0" smtClean="0">
                <a:hlinkClick r:id="rId2"/>
              </a:rPr>
              <a:t>Karin.hannes@kuleuven.be</a:t>
            </a:r>
            <a:endParaRPr lang="nl-BE" dirty="0" smtClean="0"/>
          </a:p>
          <a:p>
            <a:endParaRPr lang="nl-BE" dirty="0"/>
          </a:p>
          <a:p>
            <a:r>
              <a:rPr lang="nl-BE" dirty="0" smtClean="0"/>
              <a:t>Dra </a:t>
            </a:r>
            <a:r>
              <a:rPr lang="nl-BE" dirty="0" smtClean="0"/>
              <a:t>Sara </a:t>
            </a:r>
            <a:r>
              <a:rPr lang="nl-BE" dirty="0" err="1" smtClean="0"/>
              <a:t>Coemans</a:t>
            </a:r>
            <a:r>
              <a:rPr lang="nl-BE" dirty="0" smtClean="0"/>
              <a:t>,</a:t>
            </a:r>
            <a:br>
              <a:rPr lang="nl-BE" dirty="0" smtClean="0"/>
            </a:br>
            <a:r>
              <a:rPr lang="nl-BE" dirty="0" err="1" smtClean="0"/>
              <a:t>Laboratory</a:t>
            </a:r>
            <a:r>
              <a:rPr lang="nl-BE" dirty="0" smtClean="0"/>
              <a:t> </a:t>
            </a:r>
            <a:r>
              <a:rPr lang="nl-BE" dirty="0" smtClean="0"/>
              <a:t>of </a:t>
            </a:r>
            <a:r>
              <a:rPr lang="nl-BE" dirty="0" err="1" smtClean="0"/>
              <a:t>Education</a:t>
            </a:r>
            <a:r>
              <a:rPr lang="nl-BE" dirty="0" smtClean="0"/>
              <a:t>, Culture </a:t>
            </a:r>
            <a:r>
              <a:rPr lang="nl-BE" dirty="0" err="1" smtClean="0"/>
              <a:t>and</a:t>
            </a:r>
            <a:r>
              <a:rPr lang="nl-BE" dirty="0" smtClean="0"/>
              <a:t> </a:t>
            </a:r>
            <a:r>
              <a:rPr lang="nl-BE" dirty="0" smtClean="0"/>
              <a:t>Society</a:t>
            </a:r>
            <a:br>
              <a:rPr lang="nl-BE" dirty="0" smtClean="0"/>
            </a:br>
            <a:r>
              <a:rPr lang="nl-BE" dirty="0" err="1" smtClean="0"/>
              <a:t>Faculty</a:t>
            </a:r>
            <a:r>
              <a:rPr lang="nl-BE" dirty="0" smtClean="0"/>
              <a:t> </a:t>
            </a:r>
            <a:r>
              <a:rPr lang="nl-BE" dirty="0" smtClean="0"/>
              <a:t>of </a:t>
            </a:r>
            <a:r>
              <a:rPr lang="nl-BE" dirty="0" err="1" smtClean="0"/>
              <a:t>Psychology</a:t>
            </a:r>
            <a:r>
              <a:rPr lang="nl-BE" dirty="0" smtClean="0"/>
              <a:t> </a:t>
            </a:r>
            <a:r>
              <a:rPr lang="nl-BE" dirty="0" err="1" smtClean="0"/>
              <a:t>and</a:t>
            </a:r>
            <a:r>
              <a:rPr lang="nl-BE" dirty="0" smtClean="0"/>
              <a:t> </a:t>
            </a:r>
            <a:r>
              <a:rPr lang="nl-BE" dirty="0" err="1" smtClean="0"/>
              <a:t>Educational</a:t>
            </a:r>
            <a:r>
              <a:rPr lang="nl-BE" dirty="0" smtClean="0"/>
              <a:t> </a:t>
            </a:r>
            <a:r>
              <a:rPr lang="nl-BE" dirty="0" smtClean="0"/>
              <a:t>Sciences</a:t>
            </a:r>
            <a:br>
              <a:rPr lang="nl-BE" dirty="0" smtClean="0"/>
            </a:br>
            <a:r>
              <a:rPr lang="nl-BE" dirty="0" smtClean="0"/>
              <a:t>KU Leuven</a:t>
            </a:r>
          </a:p>
          <a:p>
            <a:r>
              <a:rPr lang="nl-BE" dirty="0" smtClean="0">
                <a:hlinkClick r:id="rId3"/>
              </a:rPr>
              <a:t>Sara.Coemans@kuleuven.be</a:t>
            </a:r>
            <a:endParaRPr lang="nl-BE" dirty="0" smtClean="0"/>
          </a:p>
          <a:p>
            <a:endParaRPr lang="en-GB" dirty="0" smtClean="0"/>
          </a:p>
          <a:p>
            <a:endParaRPr lang="nl-BE" dirty="0" smtClean="0"/>
          </a:p>
          <a:p>
            <a:endParaRPr lang="nl-BE" dirty="0" smtClean="0"/>
          </a:p>
          <a:p>
            <a:endParaRPr lang="en-GB" dirty="0"/>
          </a:p>
        </p:txBody>
      </p:sp>
    </p:spTree>
    <p:extLst>
      <p:ext uri="{BB962C8B-B14F-4D97-AF65-F5344CB8AC3E}">
        <p14:creationId xmlns:p14="http://schemas.microsoft.com/office/powerpoint/2010/main" val="98468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4" name="Text Placeholder 3"/>
          <p:cNvSpPr>
            <a:spLocks noGrp="1"/>
          </p:cNvSpPr>
          <p:nvPr>
            <p:ph type="body" idx="1"/>
          </p:nvPr>
        </p:nvSpPr>
        <p:spPr/>
        <p:txBody>
          <a:bodyPr/>
          <a:lstStyle/>
          <a:p>
            <a:r>
              <a:rPr lang="en-GB" dirty="0" smtClean="0"/>
              <a:t>Day 1</a:t>
            </a:r>
            <a:endParaRPr lang="en-GB" dirty="0"/>
          </a:p>
        </p:txBody>
      </p:sp>
      <p:sp>
        <p:nvSpPr>
          <p:cNvPr id="5" name="Content Placeholder 4"/>
          <p:cNvSpPr>
            <a:spLocks noGrp="1"/>
          </p:cNvSpPr>
          <p:nvPr>
            <p:ph sz="half" idx="2"/>
          </p:nvPr>
        </p:nvSpPr>
        <p:spPr/>
        <p:txBody>
          <a:bodyPr>
            <a:normAutofit fontScale="92500" lnSpcReduction="10000"/>
          </a:bodyPr>
          <a:lstStyle/>
          <a:p>
            <a:r>
              <a:rPr lang="en-GB" dirty="0" smtClean="0">
                <a:solidFill>
                  <a:schemeClr val="accent2"/>
                </a:solidFill>
              </a:rPr>
              <a:t>Situating reviews!</a:t>
            </a:r>
          </a:p>
          <a:p>
            <a:r>
              <a:rPr lang="en-GB" dirty="0" smtClean="0"/>
              <a:t>Introduction to systematic reviews</a:t>
            </a:r>
          </a:p>
          <a:p>
            <a:r>
              <a:rPr lang="en-GB" dirty="0" smtClean="0"/>
              <a:t>Searching for evidence</a:t>
            </a:r>
          </a:p>
          <a:p>
            <a:r>
              <a:rPr lang="en-GB" dirty="0" smtClean="0"/>
              <a:t>Critical appraisal of qualitative studies</a:t>
            </a:r>
          </a:p>
          <a:p>
            <a:pPr marL="0" indent="0">
              <a:buNone/>
            </a:pPr>
            <a:r>
              <a:rPr lang="en-GB" dirty="0" smtClean="0"/>
              <a:t>BREAK (12.15-13.15)</a:t>
            </a:r>
          </a:p>
          <a:p>
            <a:r>
              <a:rPr lang="en-GB" dirty="0" smtClean="0"/>
              <a:t>Meta-ethnography</a:t>
            </a:r>
          </a:p>
          <a:p>
            <a:r>
              <a:rPr lang="en-GB" dirty="0" smtClean="0"/>
              <a:t>Workshop critical appraisal</a:t>
            </a:r>
          </a:p>
          <a:p>
            <a:endParaRPr lang="en-GB" dirty="0" smtClean="0"/>
          </a:p>
        </p:txBody>
      </p:sp>
      <p:sp>
        <p:nvSpPr>
          <p:cNvPr id="6" name="Text Placeholder 5"/>
          <p:cNvSpPr>
            <a:spLocks noGrp="1"/>
          </p:cNvSpPr>
          <p:nvPr>
            <p:ph type="body" sz="quarter" idx="3"/>
          </p:nvPr>
        </p:nvSpPr>
        <p:spPr/>
        <p:txBody>
          <a:bodyPr/>
          <a:lstStyle/>
          <a:p>
            <a:r>
              <a:rPr lang="en-GB" dirty="0" smtClean="0"/>
              <a:t>Day 2</a:t>
            </a:r>
            <a:endParaRPr lang="en-GB" dirty="0"/>
          </a:p>
        </p:txBody>
      </p:sp>
      <p:sp>
        <p:nvSpPr>
          <p:cNvPr id="7" name="Content Placeholder 6"/>
          <p:cNvSpPr>
            <a:spLocks noGrp="1"/>
          </p:cNvSpPr>
          <p:nvPr>
            <p:ph sz="quarter" idx="4"/>
          </p:nvPr>
        </p:nvSpPr>
        <p:spPr/>
        <p:txBody>
          <a:bodyPr>
            <a:normAutofit lnSpcReduction="10000"/>
          </a:bodyPr>
          <a:lstStyle/>
          <a:p>
            <a:r>
              <a:rPr lang="en-GB" dirty="0" smtClean="0"/>
              <a:t>The meta-aggregative approach to synthesis</a:t>
            </a:r>
          </a:p>
          <a:p>
            <a:r>
              <a:rPr lang="en-GB" dirty="0" smtClean="0"/>
              <a:t>Workshop data-extraction</a:t>
            </a:r>
          </a:p>
          <a:p>
            <a:pPr marL="0" indent="0">
              <a:buNone/>
            </a:pPr>
            <a:r>
              <a:rPr lang="en-GB" dirty="0" smtClean="0"/>
              <a:t>BREAK (12.15-13.15)</a:t>
            </a:r>
            <a:endParaRPr lang="en-GB" dirty="0"/>
          </a:p>
          <a:p>
            <a:r>
              <a:rPr lang="en-GB" dirty="0" smtClean="0"/>
              <a:t>Introducing thematic and best fit framework synthesis</a:t>
            </a:r>
          </a:p>
          <a:p>
            <a:r>
              <a:rPr lang="en-GB" dirty="0" smtClean="0"/>
              <a:t>Scoping reviews</a:t>
            </a:r>
          </a:p>
          <a:p>
            <a:r>
              <a:rPr lang="en-GB" dirty="0" smtClean="0"/>
              <a:t>Workshop title registration</a:t>
            </a:r>
          </a:p>
          <a:p>
            <a:endParaRPr lang="en-GB" dirty="0"/>
          </a:p>
        </p:txBody>
      </p:sp>
    </p:spTree>
    <p:extLst>
      <p:ext uri="{BB962C8B-B14F-4D97-AF65-F5344CB8AC3E}">
        <p14:creationId xmlns:p14="http://schemas.microsoft.com/office/powerpoint/2010/main" val="2413600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err="1" smtClean="0"/>
              <a:t>Why</a:t>
            </a:r>
            <a:r>
              <a:rPr lang="nl-BE" b="1" dirty="0" smtClean="0"/>
              <a:t> </a:t>
            </a:r>
            <a:r>
              <a:rPr lang="nl-BE" b="1" dirty="0" err="1" smtClean="0"/>
              <a:t>should</a:t>
            </a:r>
            <a:r>
              <a:rPr lang="nl-BE" b="1" dirty="0" smtClean="0"/>
              <a:t> I do a review of the </a:t>
            </a:r>
            <a:r>
              <a:rPr lang="nl-BE" b="1" dirty="0" err="1" smtClean="0"/>
              <a:t>literature</a:t>
            </a:r>
            <a:r>
              <a:rPr lang="nl-BE" b="1" dirty="0" smtClean="0"/>
              <a:t>?</a:t>
            </a:r>
            <a:endParaRPr lang="nl-BE" b="1" dirty="0"/>
          </a:p>
        </p:txBody>
      </p:sp>
      <p:sp>
        <p:nvSpPr>
          <p:cNvPr id="3" name="Content Placeholder 2"/>
          <p:cNvSpPr>
            <a:spLocks noGrp="1"/>
          </p:cNvSpPr>
          <p:nvPr>
            <p:ph idx="1"/>
          </p:nvPr>
        </p:nvSpPr>
        <p:spPr/>
        <p:txBody>
          <a:bodyPr/>
          <a:lstStyle/>
          <a:p>
            <a:pPr>
              <a:buFont typeface="Arial" panose="020B0604020202020204" pitchFamily="34" charset="0"/>
              <a:buChar char="•"/>
            </a:pPr>
            <a:r>
              <a:rPr lang="nl-BE" dirty="0" smtClean="0"/>
              <a:t>As a </a:t>
            </a:r>
            <a:r>
              <a:rPr lang="nl-BE" dirty="0" err="1" smtClean="0"/>
              <a:t>starting</a:t>
            </a:r>
            <a:r>
              <a:rPr lang="nl-BE" dirty="0" smtClean="0"/>
              <a:t> point </a:t>
            </a:r>
            <a:r>
              <a:rPr lang="nl-BE" dirty="0" err="1" smtClean="0"/>
              <a:t>for</a:t>
            </a:r>
            <a:r>
              <a:rPr lang="nl-BE" dirty="0" smtClean="0"/>
              <a:t> </a:t>
            </a:r>
            <a:r>
              <a:rPr lang="nl-BE" dirty="0" err="1" smtClean="0"/>
              <a:t>my</a:t>
            </a:r>
            <a:r>
              <a:rPr lang="nl-BE" dirty="0" smtClean="0"/>
              <a:t> </a:t>
            </a:r>
            <a:r>
              <a:rPr lang="nl-BE" dirty="0" err="1" smtClean="0"/>
              <a:t>Phd</a:t>
            </a:r>
            <a:r>
              <a:rPr lang="nl-BE" dirty="0" smtClean="0"/>
              <a:t> </a:t>
            </a:r>
            <a:r>
              <a:rPr lang="nl-BE" dirty="0" err="1" smtClean="0"/>
              <a:t>to</a:t>
            </a:r>
            <a:r>
              <a:rPr lang="nl-BE" dirty="0" smtClean="0"/>
              <a:t>:</a:t>
            </a:r>
          </a:p>
          <a:p>
            <a:pPr marL="0" indent="0">
              <a:buNone/>
            </a:pPr>
            <a:endParaRPr lang="nl-BE" dirty="0" smtClean="0"/>
          </a:p>
          <a:p>
            <a:pPr lvl="1">
              <a:buFont typeface="Arial" panose="020B0604020202020204" pitchFamily="34" charset="0"/>
              <a:buChar char="•"/>
            </a:pPr>
            <a:r>
              <a:rPr lang="nl-BE" dirty="0" err="1"/>
              <a:t>S</a:t>
            </a:r>
            <a:r>
              <a:rPr lang="nl-BE" dirty="0" err="1" smtClean="0"/>
              <a:t>ummarise</a:t>
            </a:r>
            <a:r>
              <a:rPr lang="nl-BE" dirty="0" smtClean="0"/>
              <a:t> the </a:t>
            </a:r>
            <a:r>
              <a:rPr lang="nl-BE" dirty="0" err="1" smtClean="0"/>
              <a:t>literature</a:t>
            </a:r>
            <a:r>
              <a:rPr lang="nl-BE" dirty="0" smtClean="0"/>
              <a:t> </a:t>
            </a:r>
            <a:r>
              <a:rPr lang="nl-BE" dirty="0" err="1" smtClean="0"/>
              <a:t>available</a:t>
            </a:r>
            <a:r>
              <a:rPr lang="nl-BE" dirty="0" smtClean="0"/>
              <a:t> on </a:t>
            </a:r>
            <a:r>
              <a:rPr lang="nl-BE" dirty="0" err="1" smtClean="0"/>
              <a:t>my</a:t>
            </a:r>
            <a:r>
              <a:rPr lang="nl-BE" dirty="0" smtClean="0"/>
              <a:t> topic;</a:t>
            </a:r>
          </a:p>
          <a:p>
            <a:pPr lvl="1">
              <a:buFont typeface="Arial" panose="020B0604020202020204" pitchFamily="34" charset="0"/>
              <a:buChar char="•"/>
            </a:pPr>
            <a:r>
              <a:rPr lang="nl-BE" dirty="0" err="1" smtClean="0"/>
              <a:t>Gain</a:t>
            </a:r>
            <a:r>
              <a:rPr lang="nl-BE" dirty="0" smtClean="0"/>
              <a:t> </a:t>
            </a:r>
            <a:r>
              <a:rPr lang="nl-BE" dirty="0" err="1" smtClean="0"/>
              <a:t>insight</a:t>
            </a:r>
            <a:r>
              <a:rPr lang="nl-BE" dirty="0" smtClean="0"/>
              <a:t> in </a:t>
            </a:r>
            <a:r>
              <a:rPr lang="nl-BE" dirty="0" err="1" smtClean="0"/>
              <a:t>my</a:t>
            </a:r>
            <a:r>
              <a:rPr lang="nl-BE" dirty="0" smtClean="0"/>
              <a:t> topic of interest </a:t>
            </a:r>
            <a:r>
              <a:rPr lang="nl-BE" dirty="0" err="1" smtClean="0"/>
              <a:t>and</a:t>
            </a:r>
            <a:r>
              <a:rPr lang="nl-BE" dirty="0" smtClean="0"/>
              <a:t> in the scope of the field;</a:t>
            </a:r>
          </a:p>
          <a:p>
            <a:pPr lvl="1">
              <a:buFont typeface="Arial" panose="020B0604020202020204" pitchFamily="34" charset="0"/>
              <a:buChar char="•"/>
            </a:pPr>
            <a:r>
              <a:rPr lang="nl-BE" dirty="0"/>
              <a:t>P</a:t>
            </a:r>
            <a:r>
              <a:rPr lang="nl-BE" dirty="0" smtClean="0"/>
              <a:t>resent </a:t>
            </a:r>
            <a:r>
              <a:rPr lang="nl-BE" dirty="0" err="1" smtClean="0"/>
              <a:t>an</a:t>
            </a:r>
            <a:r>
              <a:rPr lang="nl-BE" dirty="0" smtClean="0"/>
              <a:t> analysis of the </a:t>
            </a:r>
            <a:r>
              <a:rPr lang="nl-BE" dirty="0" err="1" smtClean="0"/>
              <a:t>available</a:t>
            </a:r>
            <a:r>
              <a:rPr lang="nl-BE" dirty="0" smtClean="0"/>
              <a:t> </a:t>
            </a:r>
            <a:r>
              <a:rPr lang="nl-BE" dirty="0" err="1" smtClean="0"/>
              <a:t>literature</a:t>
            </a:r>
            <a:r>
              <a:rPr lang="nl-BE" dirty="0" smtClean="0"/>
              <a:t>;</a:t>
            </a:r>
          </a:p>
          <a:p>
            <a:pPr lvl="1">
              <a:buFont typeface="Arial" panose="020B0604020202020204" pitchFamily="34" charset="0"/>
              <a:buChar char="•"/>
            </a:pPr>
            <a:r>
              <a:rPr lang="en-US" dirty="0"/>
              <a:t>G</a:t>
            </a:r>
            <a:r>
              <a:rPr lang="en-US" dirty="0" smtClean="0"/>
              <a:t>enerate </a:t>
            </a:r>
            <a:r>
              <a:rPr lang="en-US" dirty="0"/>
              <a:t>questions </a:t>
            </a:r>
            <a:r>
              <a:rPr lang="en-US" dirty="0" smtClean="0"/>
              <a:t>and </a:t>
            </a:r>
            <a:r>
              <a:rPr lang="en-US" dirty="0"/>
              <a:t>address needs for further </a:t>
            </a:r>
            <a:r>
              <a:rPr lang="en-US" dirty="0" smtClean="0"/>
              <a:t>research. </a:t>
            </a:r>
            <a:endParaRPr lang="nl-BE" dirty="0"/>
          </a:p>
        </p:txBody>
      </p:sp>
      <p:sp>
        <p:nvSpPr>
          <p:cNvPr id="4" name="Rectangle 3"/>
          <p:cNvSpPr/>
          <p:nvPr/>
        </p:nvSpPr>
        <p:spPr>
          <a:xfrm>
            <a:off x="1631504" y="13719"/>
            <a:ext cx="4752528" cy="369332"/>
          </a:xfrm>
          <a:prstGeom prst="rect">
            <a:avLst/>
          </a:prstGeom>
        </p:spPr>
        <p:txBody>
          <a:bodyPr wrap="squar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Tree>
    <p:extLst>
      <p:ext uri="{BB962C8B-B14F-4D97-AF65-F5344CB8AC3E}">
        <p14:creationId xmlns:p14="http://schemas.microsoft.com/office/powerpoint/2010/main" val="1052143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700916"/>
            <a:ext cx="8229600" cy="990600"/>
          </a:xfrm>
        </p:spPr>
        <p:txBody>
          <a:bodyPr>
            <a:normAutofit fontScale="90000"/>
          </a:bodyPr>
          <a:lstStyle/>
          <a:p>
            <a:r>
              <a:rPr lang="nl-BE" b="1" dirty="0" smtClean="0"/>
              <a:t>Different types of reviews </a:t>
            </a:r>
            <a:br>
              <a:rPr lang="nl-BE" b="1" dirty="0" smtClean="0"/>
            </a:br>
            <a:r>
              <a:rPr lang="nl-BE" dirty="0" smtClean="0"/>
              <a:t>(</a:t>
            </a:r>
            <a:r>
              <a:rPr lang="nl-BE" dirty="0" err="1" smtClean="0"/>
              <a:t>Booth</a:t>
            </a:r>
            <a:r>
              <a:rPr lang="nl-BE" dirty="0" smtClean="0"/>
              <a:t>, 2009)</a:t>
            </a:r>
            <a:endParaRPr lang="nl-BE" dirty="0"/>
          </a:p>
        </p:txBody>
      </p:sp>
      <p:sp>
        <p:nvSpPr>
          <p:cNvPr id="3" name="Content Placeholder 2"/>
          <p:cNvSpPr>
            <a:spLocks noGrp="1"/>
          </p:cNvSpPr>
          <p:nvPr>
            <p:ph idx="1"/>
          </p:nvPr>
        </p:nvSpPr>
        <p:spPr>
          <a:xfrm>
            <a:off x="2471780" y="2348881"/>
            <a:ext cx="7125112" cy="3570704"/>
          </a:xfrm>
        </p:spPr>
        <p:txBody>
          <a:bodyPr>
            <a:noAutofit/>
          </a:bodyPr>
          <a:lstStyle/>
          <a:p>
            <a:pPr>
              <a:buFont typeface="Arial" panose="020B0604020202020204" pitchFamily="34" charset="0"/>
              <a:buChar char="•"/>
            </a:pPr>
            <a:r>
              <a:rPr lang="nl-BE" sz="1600" dirty="0"/>
              <a:t>Critical review</a:t>
            </a:r>
          </a:p>
          <a:p>
            <a:pPr>
              <a:buFont typeface="Arial" panose="020B0604020202020204" pitchFamily="34" charset="0"/>
              <a:buChar char="•"/>
            </a:pPr>
            <a:r>
              <a:rPr lang="nl-BE" sz="1600" dirty="0" err="1"/>
              <a:t>Narrative</a:t>
            </a:r>
            <a:r>
              <a:rPr lang="nl-BE" sz="1600" dirty="0"/>
              <a:t> review</a:t>
            </a:r>
          </a:p>
          <a:p>
            <a:pPr>
              <a:buFont typeface="Arial" panose="020B0604020202020204" pitchFamily="34" charset="0"/>
              <a:buChar char="•"/>
            </a:pPr>
            <a:r>
              <a:rPr lang="nl-BE" sz="1600" dirty="0" err="1"/>
              <a:t>Mapping</a:t>
            </a:r>
            <a:r>
              <a:rPr lang="nl-BE" sz="1600" dirty="0"/>
              <a:t> review/</a:t>
            </a:r>
            <a:r>
              <a:rPr lang="nl-BE" sz="1600" dirty="0" err="1"/>
              <a:t>systematic</a:t>
            </a:r>
            <a:r>
              <a:rPr lang="nl-BE" sz="1600" dirty="0"/>
              <a:t> map</a:t>
            </a:r>
          </a:p>
          <a:p>
            <a:pPr>
              <a:buFont typeface="Arial" panose="020B0604020202020204" pitchFamily="34" charset="0"/>
              <a:buChar char="•"/>
            </a:pPr>
            <a:r>
              <a:rPr lang="nl-BE" sz="1600" dirty="0"/>
              <a:t>Meta-analysis</a:t>
            </a:r>
          </a:p>
          <a:p>
            <a:pPr>
              <a:buFont typeface="Arial" panose="020B0604020202020204" pitchFamily="34" charset="0"/>
              <a:buChar char="•"/>
            </a:pPr>
            <a:r>
              <a:rPr lang="nl-BE" sz="1600" dirty="0"/>
              <a:t>Mixed studies review/mixed </a:t>
            </a:r>
            <a:r>
              <a:rPr lang="nl-BE" sz="1600" dirty="0" err="1"/>
              <a:t>methods</a:t>
            </a:r>
            <a:r>
              <a:rPr lang="nl-BE" sz="1600" dirty="0"/>
              <a:t> review</a:t>
            </a:r>
          </a:p>
          <a:p>
            <a:pPr>
              <a:buFont typeface="Arial" panose="020B0604020202020204" pitchFamily="34" charset="0"/>
              <a:buChar char="•"/>
            </a:pPr>
            <a:r>
              <a:rPr lang="nl-BE" sz="1600" dirty="0" err="1"/>
              <a:t>Overview</a:t>
            </a:r>
            <a:endParaRPr lang="nl-BE" sz="1600" dirty="0"/>
          </a:p>
          <a:p>
            <a:pPr>
              <a:buFont typeface="Arial" panose="020B0604020202020204" pitchFamily="34" charset="0"/>
              <a:buChar char="•"/>
            </a:pPr>
            <a:r>
              <a:rPr lang="nl-BE" sz="1600" dirty="0" err="1"/>
              <a:t>Qualitative</a:t>
            </a:r>
            <a:r>
              <a:rPr lang="nl-BE" sz="1600" dirty="0"/>
              <a:t> </a:t>
            </a:r>
            <a:r>
              <a:rPr lang="nl-BE" sz="1600" dirty="0" err="1"/>
              <a:t>systematic</a:t>
            </a:r>
            <a:r>
              <a:rPr lang="nl-BE" sz="1600" dirty="0"/>
              <a:t> review/</a:t>
            </a:r>
            <a:r>
              <a:rPr lang="nl-BE" sz="1600" dirty="0" err="1"/>
              <a:t>qualitative</a:t>
            </a:r>
            <a:r>
              <a:rPr lang="nl-BE" sz="1600" dirty="0"/>
              <a:t> </a:t>
            </a:r>
            <a:r>
              <a:rPr lang="nl-BE" sz="1600" dirty="0" err="1"/>
              <a:t>evidence</a:t>
            </a:r>
            <a:r>
              <a:rPr lang="nl-BE" sz="1600" dirty="0"/>
              <a:t> </a:t>
            </a:r>
            <a:r>
              <a:rPr lang="nl-BE" sz="1600" dirty="0" err="1"/>
              <a:t>synthesis</a:t>
            </a:r>
            <a:endParaRPr lang="nl-BE" sz="1600" dirty="0"/>
          </a:p>
          <a:p>
            <a:pPr>
              <a:buFont typeface="Arial" panose="020B0604020202020204" pitchFamily="34" charset="0"/>
              <a:buChar char="•"/>
            </a:pPr>
            <a:r>
              <a:rPr lang="nl-BE" sz="1600" dirty="0"/>
              <a:t>Rapid review</a:t>
            </a:r>
          </a:p>
          <a:p>
            <a:pPr>
              <a:buFont typeface="Arial" panose="020B0604020202020204" pitchFamily="34" charset="0"/>
              <a:buChar char="•"/>
            </a:pPr>
            <a:r>
              <a:rPr lang="nl-BE" sz="1600" dirty="0" err="1"/>
              <a:t>Scoping</a:t>
            </a:r>
            <a:r>
              <a:rPr lang="nl-BE" sz="1600" dirty="0"/>
              <a:t> review</a:t>
            </a:r>
          </a:p>
          <a:p>
            <a:pPr>
              <a:buFont typeface="Arial" panose="020B0604020202020204" pitchFamily="34" charset="0"/>
              <a:buChar char="•"/>
            </a:pPr>
            <a:r>
              <a:rPr lang="nl-BE" sz="1600" dirty="0"/>
              <a:t>State-of-the-art review</a:t>
            </a:r>
          </a:p>
          <a:p>
            <a:pPr>
              <a:buFont typeface="Arial" panose="020B0604020202020204" pitchFamily="34" charset="0"/>
              <a:buChar char="•"/>
            </a:pPr>
            <a:r>
              <a:rPr lang="nl-BE" sz="1600" dirty="0" err="1"/>
              <a:t>Systematic</a:t>
            </a:r>
            <a:r>
              <a:rPr lang="nl-BE" sz="1600" dirty="0"/>
              <a:t> review</a:t>
            </a:r>
          </a:p>
          <a:p>
            <a:pPr>
              <a:buFont typeface="Arial" panose="020B0604020202020204" pitchFamily="34" charset="0"/>
              <a:buChar char="•"/>
            </a:pPr>
            <a:r>
              <a:rPr lang="nl-BE" sz="1600" dirty="0"/>
              <a:t>Systematized review</a:t>
            </a:r>
          </a:p>
          <a:p>
            <a:pPr>
              <a:buFont typeface="Arial" panose="020B0604020202020204" pitchFamily="34" charset="0"/>
              <a:buChar char="•"/>
            </a:pPr>
            <a:r>
              <a:rPr lang="nl-BE" sz="1600" dirty="0" err="1"/>
              <a:t>Umbrella</a:t>
            </a:r>
            <a:r>
              <a:rPr lang="nl-BE" sz="1600" dirty="0"/>
              <a:t> review</a:t>
            </a:r>
          </a:p>
        </p:txBody>
      </p:sp>
      <p:sp>
        <p:nvSpPr>
          <p:cNvPr id="4" name="TextBox 3"/>
          <p:cNvSpPr txBox="1"/>
          <p:nvPr/>
        </p:nvSpPr>
        <p:spPr>
          <a:xfrm>
            <a:off x="2109802" y="1979549"/>
            <a:ext cx="7128792" cy="369332"/>
          </a:xfrm>
          <a:prstGeom prst="rect">
            <a:avLst/>
          </a:prstGeom>
          <a:noFill/>
        </p:spPr>
        <p:txBody>
          <a:bodyPr wrap="square" rtlCol="0">
            <a:spAutoFit/>
          </a:bodyPr>
          <a:lstStyle/>
          <a:p>
            <a:r>
              <a:rPr lang="nl-BE" i="1" dirty="0"/>
              <a:t>“</a:t>
            </a:r>
            <a:r>
              <a:rPr lang="nl-BE" i="1" dirty="0" err="1"/>
              <a:t>to</a:t>
            </a:r>
            <a:r>
              <a:rPr lang="nl-BE" i="1" dirty="0"/>
              <a:t> view, </a:t>
            </a:r>
            <a:r>
              <a:rPr lang="nl-BE" i="1" dirty="0" err="1"/>
              <a:t>inspect</a:t>
            </a:r>
            <a:r>
              <a:rPr lang="nl-BE" i="1" dirty="0"/>
              <a:t>, or </a:t>
            </a:r>
            <a:r>
              <a:rPr lang="nl-BE" i="1" dirty="0" err="1"/>
              <a:t>examine</a:t>
            </a:r>
            <a:r>
              <a:rPr lang="nl-BE" i="1" dirty="0"/>
              <a:t> the </a:t>
            </a:r>
            <a:r>
              <a:rPr lang="nl-BE" i="1" dirty="0" err="1"/>
              <a:t>literature</a:t>
            </a:r>
            <a:r>
              <a:rPr lang="nl-BE" i="1" dirty="0"/>
              <a:t> a second time or </a:t>
            </a:r>
            <a:r>
              <a:rPr lang="nl-BE" i="1" dirty="0" err="1"/>
              <a:t>again</a:t>
            </a:r>
            <a:r>
              <a:rPr lang="nl-BE" i="1" dirty="0"/>
              <a:t>”</a:t>
            </a:r>
          </a:p>
        </p:txBody>
      </p:sp>
      <p:sp>
        <p:nvSpPr>
          <p:cNvPr id="5" name="Rectangle 4"/>
          <p:cNvSpPr/>
          <p:nvPr/>
        </p:nvSpPr>
        <p:spPr>
          <a:xfrm>
            <a:off x="1631504" y="13719"/>
            <a:ext cx="4752528" cy="369332"/>
          </a:xfrm>
          <a:prstGeom prst="rect">
            <a:avLst/>
          </a:prstGeom>
        </p:spPr>
        <p:txBody>
          <a:bodyPr wrap="squar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Tree>
    <p:extLst>
      <p:ext uri="{BB962C8B-B14F-4D97-AF65-F5344CB8AC3E}">
        <p14:creationId xmlns:p14="http://schemas.microsoft.com/office/powerpoint/2010/main" val="77071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1" end="1"/>
                                            </p:txEl>
                                          </p:spTgt>
                                        </p:tgtEl>
                                        <p:attrNameLst>
                                          <p:attrName>style.color</p:attrName>
                                        </p:attrNameLst>
                                      </p:cBhvr>
                                      <p:to>
                                        <a:schemeClr val="accent2"/>
                                      </p:to>
                                    </p:animClr>
                                    <p:animClr clrSpc="rgb" dir="cw">
                                      <p:cBhvr>
                                        <p:cTn id="7" dur="500" fill="hold"/>
                                        <p:tgtEl>
                                          <p:spTgt spid="3">
                                            <p:txEl>
                                              <p:pRg st="1" end="1"/>
                                            </p:txEl>
                                          </p:spTgt>
                                        </p:tgtEl>
                                        <p:attrNameLst>
                                          <p:attrName>fillcolor</p:attrName>
                                        </p:attrNameLst>
                                      </p:cBhvr>
                                      <p:to>
                                        <a:schemeClr val="accent2"/>
                                      </p:to>
                                    </p:animClr>
                                    <p:set>
                                      <p:cBhvr>
                                        <p:cTn id="8" dur="500" fill="hold"/>
                                        <p:tgtEl>
                                          <p:spTgt spid="3">
                                            <p:txEl>
                                              <p:pRg st="1" end="1"/>
                                            </p:txEl>
                                          </p:spTgt>
                                        </p:tgtEl>
                                        <p:attrNameLst>
                                          <p:attrName>fill.type</p:attrName>
                                        </p:attrNameLst>
                                      </p:cBhvr>
                                      <p:to>
                                        <p:strVal val="solid"/>
                                      </p:to>
                                    </p:set>
                                    <p:set>
                                      <p:cBhvr>
                                        <p:cTn id="9" dur="500" fill="hold"/>
                                        <p:tgtEl>
                                          <p:spTgt spid="3">
                                            <p:txEl>
                                              <p:pRg st="1" end="1"/>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3">
                                            <p:txEl>
                                              <p:pRg st="3" end="3"/>
                                            </p:txEl>
                                          </p:spTgt>
                                        </p:tgtEl>
                                        <p:attrNameLst>
                                          <p:attrName>style.color</p:attrName>
                                        </p:attrNameLst>
                                      </p:cBhvr>
                                      <p:to>
                                        <a:schemeClr val="accent2"/>
                                      </p:to>
                                    </p:animClr>
                                    <p:animClr clrSpc="rgb" dir="cw">
                                      <p:cBhvr>
                                        <p:cTn id="14" dur="500" fill="hold"/>
                                        <p:tgtEl>
                                          <p:spTgt spid="3">
                                            <p:txEl>
                                              <p:pRg st="3" end="3"/>
                                            </p:txEl>
                                          </p:spTgt>
                                        </p:tgtEl>
                                        <p:attrNameLst>
                                          <p:attrName>fillcolor</p:attrName>
                                        </p:attrNameLst>
                                      </p:cBhvr>
                                      <p:to>
                                        <a:schemeClr val="accent2"/>
                                      </p:to>
                                    </p:animClr>
                                    <p:set>
                                      <p:cBhvr>
                                        <p:cTn id="15" dur="500" fill="hold"/>
                                        <p:tgtEl>
                                          <p:spTgt spid="3">
                                            <p:txEl>
                                              <p:pRg st="3" end="3"/>
                                            </p:txEl>
                                          </p:spTgt>
                                        </p:tgtEl>
                                        <p:attrNameLst>
                                          <p:attrName>fill.type</p:attrName>
                                        </p:attrNameLst>
                                      </p:cBhvr>
                                      <p:to>
                                        <p:strVal val="solid"/>
                                      </p:to>
                                    </p:set>
                                    <p:set>
                                      <p:cBhvr>
                                        <p:cTn id="16" dur="500" fill="hold"/>
                                        <p:tgtEl>
                                          <p:spTgt spid="3">
                                            <p:txEl>
                                              <p:pRg st="3" end="3"/>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nodeType="clickEffect">
                                  <p:stCondLst>
                                    <p:cond delay="0"/>
                                  </p:stCondLst>
                                  <p:childTnLst>
                                    <p:animClr clrSpc="rgb" dir="cw">
                                      <p:cBhvr override="childStyle">
                                        <p:cTn id="20" dur="500" fill="hold"/>
                                        <p:tgtEl>
                                          <p:spTgt spid="3">
                                            <p:txEl>
                                              <p:pRg st="4" end="4"/>
                                            </p:txEl>
                                          </p:spTgt>
                                        </p:tgtEl>
                                        <p:attrNameLst>
                                          <p:attrName>style.color</p:attrName>
                                        </p:attrNameLst>
                                      </p:cBhvr>
                                      <p:to>
                                        <a:schemeClr val="accent2"/>
                                      </p:to>
                                    </p:animClr>
                                    <p:animClr clrSpc="rgb" dir="cw">
                                      <p:cBhvr>
                                        <p:cTn id="21" dur="500" fill="hold"/>
                                        <p:tgtEl>
                                          <p:spTgt spid="3">
                                            <p:txEl>
                                              <p:pRg st="4" end="4"/>
                                            </p:txEl>
                                          </p:spTgt>
                                        </p:tgtEl>
                                        <p:attrNameLst>
                                          <p:attrName>fillcolor</p:attrName>
                                        </p:attrNameLst>
                                      </p:cBhvr>
                                      <p:to>
                                        <a:schemeClr val="accent2"/>
                                      </p:to>
                                    </p:animClr>
                                    <p:set>
                                      <p:cBhvr>
                                        <p:cTn id="22" dur="500" fill="hold"/>
                                        <p:tgtEl>
                                          <p:spTgt spid="3">
                                            <p:txEl>
                                              <p:pRg st="4" end="4"/>
                                            </p:txEl>
                                          </p:spTgt>
                                        </p:tgtEl>
                                        <p:attrNameLst>
                                          <p:attrName>fill.type</p:attrName>
                                        </p:attrNameLst>
                                      </p:cBhvr>
                                      <p:to>
                                        <p:strVal val="solid"/>
                                      </p:to>
                                    </p:set>
                                    <p:set>
                                      <p:cBhvr>
                                        <p:cTn id="23" dur="500" fill="hold"/>
                                        <p:tgtEl>
                                          <p:spTgt spid="3">
                                            <p:txEl>
                                              <p:pRg st="4" end="4"/>
                                            </p:tx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nodeType="clickEffect">
                                  <p:stCondLst>
                                    <p:cond delay="0"/>
                                  </p:stCondLst>
                                  <p:childTnLst>
                                    <p:animClr clrSpc="rgb" dir="cw">
                                      <p:cBhvr override="childStyle">
                                        <p:cTn id="27" dur="500" fill="hold"/>
                                        <p:tgtEl>
                                          <p:spTgt spid="3">
                                            <p:txEl>
                                              <p:pRg st="6" end="6"/>
                                            </p:txEl>
                                          </p:spTgt>
                                        </p:tgtEl>
                                        <p:attrNameLst>
                                          <p:attrName>style.color</p:attrName>
                                        </p:attrNameLst>
                                      </p:cBhvr>
                                      <p:to>
                                        <a:schemeClr val="accent2"/>
                                      </p:to>
                                    </p:animClr>
                                    <p:animClr clrSpc="rgb" dir="cw">
                                      <p:cBhvr>
                                        <p:cTn id="28" dur="500" fill="hold"/>
                                        <p:tgtEl>
                                          <p:spTgt spid="3">
                                            <p:txEl>
                                              <p:pRg st="6" end="6"/>
                                            </p:txEl>
                                          </p:spTgt>
                                        </p:tgtEl>
                                        <p:attrNameLst>
                                          <p:attrName>fillcolor</p:attrName>
                                        </p:attrNameLst>
                                      </p:cBhvr>
                                      <p:to>
                                        <a:schemeClr val="accent2"/>
                                      </p:to>
                                    </p:animClr>
                                    <p:set>
                                      <p:cBhvr>
                                        <p:cTn id="29" dur="500" fill="hold"/>
                                        <p:tgtEl>
                                          <p:spTgt spid="3">
                                            <p:txEl>
                                              <p:pRg st="6" end="6"/>
                                            </p:txEl>
                                          </p:spTgt>
                                        </p:tgtEl>
                                        <p:attrNameLst>
                                          <p:attrName>fill.type</p:attrName>
                                        </p:attrNameLst>
                                      </p:cBhvr>
                                      <p:to>
                                        <p:strVal val="solid"/>
                                      </p:to>
                                    </p:set>
                                    <p:set>
                                      <p:cBhvr>
                                        <p:cTn id="30" dur="500" fill="hold"/>
                                        <p:tgtEl>
                                          <p:spTgt spid="3">
                                            <p:txEl>
                                              <p:pRg st="6" end="6"/>
                                            </p:txEl>
                                          </p:spTgt>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nodeType="clickEffect">
                                  <p:stCondLst>
                                    <p:cond delay="0"/>
                                  </p:stCondLst>
                                  <p:childTnLst>
                                    <p:animClr clrSpc="rgb" dir="cw">
                                      <p:cBhvr override="childStyle">
                                        <p:cTn id="34" dur="500" fill="hold"/>
                                        <p:tgtEl>
                                          <p:spTgt spid="3">
                                            <p:txEl>
                                              <p:pRg st="7" end="7"/>
                                            </p:txEl>
                                          </p:spTgt>
                                        </p:tgtEl>
                                        <p:attrNameLst>
                                          <p:attrName>style.color</p:attrName>
                                        </p:attrNameLst>
                                      </p:cBhvr>
                                      <p:to>
                                        <a:schemeClr val="accent2"/>
                                      </p:to>
                                    </p:animClr>
                                    <p:animClr clrSpc="rgb" dir="cw">
                                      <p:cBhvr>
                                        <p:cTn id="35" dur="500" fill="hold"/>
                                        <p:tgtEl>
                                          <p:spTgt spid="3">
                                            <p:txEl>
                                              <p:pRg st="7" end="7"/>
                                            </p:txEl>
                                          </p:spTgt>
                                        </p:tgtEl>
                                        <p:attrNameLst>
                                          <p:attrName>fillcolor</p:attrName>
                                        </p:attrNameLst>
                                      </p:cBhvr>
                                      <p:to>
                                        <a:schemeClr val="accent2"/>
                                      </p:to>
                                    </p:animClr>
                                    <p:set>
                                      <p:cBhvr>
                                        <p:cTn id="36" dur="500" fill="hold"/>
                                        <p:tgtEl>
                                          <p:spTgt spid="3">
                                            <p:txEl>
                                              <p:pRg st="7" end="7"/>
                                            </p:txEl>
                                          </p:spTgt>
                                        </p:tgtEl>
                                        <p:attrNameLst>
                                          <p:attrName>fill.type</p:attrName>
                                        </p:attrNameLst>
                                      </p:cBhvr>
                                      <p:to>
                                        <p:strVal val="solid"/>
                                      </p:to>
                                    </p:set>
                                    <p:set>
                                      <p:cBhvr>
                                        <p:cTn id="37" dur="500" fill="hold"/>
                                        <p:tgtEl>
                                          <p:spTgt spid="3">
                                            <p:txEl>
                                              <p:pRg st="7" end="7"/>
                                            </p:txEl>
                                          </p:spTgt>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nodeType="clickEffect">
                                  <p:stCondLst>
                                    <p:cond delay="0"/>
                                  </p:stCondLst>
                                  <p:childTnLst>
                                    <p:animClr clrSpc="rgb" dir="cw">
                                      <p:cBhvr override="childStyle">
                                        <p:cTn id="41" dur="500" fill="hold"/>
                                        <p:tgtEl>
                                          <p:spTgt spid="3">
                                            <p:txEl>
                                              <p:pRg st="8" end="8"/>
                                            </p:txEl>
                                          </p:spTgt>
                                        </p:tgtEl>
                                        <p:attrNameLst>
                                          <p:attrName>style.color</p:attrName>
                                        </p:attrNameLst>
                                      </p:cBhvr>
                                      <p:to>
                                        <a:schemeClr val="accent2"/>
                                      </p:to>
                                    </p:animClr>
                                    <p:animClr clrSpc="rgb" dir="cw">
                                      <p:cBhvr>
                                        <p:cTn id="42" dur="500" fill="hold"/>
                                        <p:tgtEl>
                                          <p:spTgt spid="3">
                                            <p:txEl>
                                              <p:pRg st="8" end="8"/>
                                            </p:txEl>
                                          </p:spTgt>
                                        </p:tgtEl>
                                        <p:attrNameLst>
                                          <p:attrName>fillcolor</p:attrName>
                                        </p:attrNameLst>
                                      </p:cBhvr>
                                      <p:to>
                                        <a:schemeClr val="accent2"/>
                                      </p:to>
                                    </p:animClr>
                                    <p:set>
                                      <p:cBhvr>
                                        <p:cTn id="43" dur="500" fill="hold"/>
                                        <p:tgtEl>
                                          <p:spTgt spid="3">
                                            <p:txEl>
                                              <p:pRg st="8" end="8"/>
                                            </p:txEl>
                                          </p:spTgt>
                                        </p:tgtEl>
                                        <p:attrNameLst>
                                          <p:attrName>fill.type</p:attrName>
                                        </p:attrNameLst>
                                      </p:cBhvr>
                                      <p:to>
                                        <p:strVal val="solid"/>
                                      </p:to>
                                    </p:set>
                                    <p:set>
                                      <p:cBhvr>
                                        <p:cTn id="44" dur="500" fill="hold"/>
                                        <p:tgtEl>
                                          <p:spTgt spid="3">
                                            <p:txEl>
                                              <p:pRg st="8" end="8"/>
                                            </p:txEl>
                                          </p:spTgt>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9" presetClass="emph" presetSubtype="0" fill="hold" nodeType="clickEffect">
                                  <p:stCondLst>
                                    <p:cond delay="0"/>
                                  </p:stCondLst>
                                  <p:childTnLst>
                                    <p:animClr clrSpc="rgb" dir="cw">
                                      <p:cBhvr override="childStyle">
                                        <p:cTn id="48" dur="500" fill="hold"/>
                                        <p:tgtEl>
                                          <p:spTgt spid="3">
                                            <p:txEl>
                                              <p:pRg st="10" end="10"/>
                                            </p:txEl>
                                          </p:spTgt>
                                        </p:tgtEl>
                                        <p:attrNameLst>
                                          <p:attrName>style.color</p:attrName>
                                        </p:attrNameLst>
                                      </p:cBhvr>
                                      <p:to>
                                        <a:schemeClr val="accent2"/>
                                      </p:to>
                                    </p:animClr>
                                    <p:animClr clrSpc="rgb" dir="cw">
                                      <p:cBhvr>
                                        <p:cTn id="49" dur="500" fill="hold"/>
                                        <p:tgtEl>
                                          <p:spTgt spid="3">
                                            <p:txEl>
                                              <p:pRg st="10" end="10"/>
                                            </p:txEl>
                                          </p:spTgt>
                                        </p:tgtEl>
                                        <p:attrNameLst>
                                          <p:attrName>fillcolor</p:attrName>
                                        </p:attrNameLst>
                                      </p:cBhvr>
                                      <p:to>
                                        <a:schemeClr val="accent2"/>
                                      </p:to>
                                    </p:animClr>
                                    <p:set>
                                      <p:cBhvr>
                                        <p:cTn id="50" dur="500" fill="hold"/>
                                        <p:tgtEl>
                                          <p:spTgt spid="3">
                                            <p:txEl>
                                              <p:pRg st="10" end="10"/>
                                            </p:txEl>
                                          </p:spTgt>
                                        </p:tgtEl>
                                        <p:attrNameLst>
                                          <p:attrName>fill.type</p:attrName>
                                        </p:attrNameLst>
                                      </p:cBhvr>
                                      <p:to>
                                        <p:strVal val="solid"/>
                                      </p:to>
                                    </p:set>
                                    <p:set>
                                      <p:cBhvr>
                                        <p:cTn id="51" dur="500" fill="hold"/>
                                        <p:tgtEl>
                                          <p:spTgt spid="3">
                                            <p:txEl>
                                              <p:pRg st="10" end="10"/>
                                            </p:txEl>
                                          </p:spTgt>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9" presetClass="emph" presetSubtype="0" fill="hold" nodeType="clickEffect">
                                  <p:stCondLst>
                                    <p:cond delay="0"/>
                                  </p:stCondLst>
                                  <p:childTnLst>
                                    <p:animClr clrSpc="rgb" dir="cw">
                                      <p:cBhvr override="childStyle">
                                        <p:cTn id="55" dur="500" fill="hold"/>
                                        <p:tgtEl>
                                          <p:spTgt spid="3">
                                            <p:txEl>
                                              <p:pRg st="12" end="12"/>
                                            </p:txEl>
                                          </p:spTgt>
                                        </p:tgtEl>
                                        <p:attrNameLst>
                                          <p:attrName>style.color</p:attrName>
                                        </p:attrNameLst>
                                      </p:cBhvr>
                                      <p:to>
                                        <a:schemeClr val="accent2"/>
                                      </p:to>
                                    </p:animClr>
                                    <p:animClr clrSpc="rgb" dir="cw">
                                      <p:cBhvr>
                                        <p:cTn id="56" dur="500" fill="hold"/>
                                        <p:tgtEl>
                                          <p:spTgt spid="3">
                                            <p:txEl>
                                              <p:pRg st="12" end="12"/>
                                            </p:txEl>
                                          </p:spTgt>
                                        </p:tgtEl>
                                        <p:attrNameLst>
                                          <p:attrName>fillcolor</p:attrName>
                                        </p:attrNameLst>
                                      </p:cBhvr>
                                      <p:to>
                                        <a:schemeClr val="accent2"/>
                                      </p:to>
                                    </p:animClr>
                                    <p:set>
                                      <p:cBhvr>
                                        <p:cTn id="57" dur="500" fill="hold"/>
                                        <p:tgtEl>
                                          <p:spTgt spid="3">
                                            <p:txEl>
                                              <p:pRg st="12" end="12"/>
                                            </p:txEl>
                                          </p:spTgt>
                                        </p:tgtEl>
                                        <p:attrNameLst>
                                          <p:attrName>fill.type</p:attrName>
                                        </p:attrNameLst>
                                      </p:cBhvr>
                                      <p:to>
                                        <p:strVal val="solid"/>
                                      </p:to>
                                    </p:set>
                                    <p:set>
                                      <p:cBhvr>
                                        <p:cTn id="58" dur="500" fill="hold"/>
                                        <p:tgtEl>
                                          <p:spTgt spid="3">
                                            <p:txEl>
                                              <p:pRg st="12" end="1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smtClean="0"/>
              <a:t>Different types of reviews </a:t>
            </a:r>
            <a:br>
              <a:rPr lang="nl-BE" b="1" dirty="0" smtClean="0"/>
            </a:br>
            <a:r>
              <a:rPr lang="nl-BE" b="1" dirty="0"/>
              <a:t>	</a:t>
            </a:r>
            <a:r>
              <a:rPr lang="nl-BE" b="1" dirty="0" smtClean="0"/>
              <a:t>							</a:t>
            </a:r>
            <a:endParaRPr lang="nl-BE" b="1" dirty="0"/>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616" y="2675373"/>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3030823" y="3460986"/>
            <a:ext cx="1584176" cy="646331"/>
          </a:xfrm>
          <a:prstGeom prst="rect">
            <a:avLst/>
          </a:prstGeom>
          <a:noFill/>
        </p:spPr>
        <p:txBody>
          <a:bodyPr wrap="square" rtlCol="0">
            <a:spAutoFit/>
          </a:bodyPr>
          <a:lstStyle/>
          <a:p>
            <a:pPr algn="ctr"/>
            <a:r>
              <a:rPr lang="nl-BE" b="1" dirty="0" err="1"/>
              <a:t>Narrative</a:t>
            </a:r>
            <a:endParaRPr lang="nl-BE" b="1" dirty="0"/>
          </a:p>
          <a:p>
            <a:pPr algn="ctr"/>
            <a:r>
              <a:rPr lang="nl-BE" b="1" dirty="0"/>
              <a:t>review</a:t>
            </a:r>
          </a:p>
        </p:txBody>
      </p:sp>
      <p:sp>
        <p:nvSpPr>
          <p:cNvPr id="15" name="Left-Right Arrow 14"/>
          <p:cNvSpPr/>
          <p:nvPr/>
        </p:nvSpPr>
        <p:spPr>
          <a:xfrm>
            <a:off x="5303912" y="3586997"/>
            <a:ext cx="608640" cy="4005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TextBox 18"/>
          <p:cNvSpPr txBox="1"/>
          <p:nvPr/>
        </p:nvSpPr>
        <p:spPr>
          <a:xfrm>
            <a:off x="1991545" y="5233499"/>
            <a:ext cx="4170603" cy="1477328"/>
          </a:xfrm>
          <a:prstGeom prst="rect">
            <a:avLst/>
          </a:prstGeom>
          <a:noFill/>
        </p:spPr>
        <p:txBody>
          <a:bodyPr wrap="square" rtlCol="0">
            <a:spAutoFit/>
          </a:bodyPr>
          <a:lstStyle/>
          <a:p>
            <a:pPr marL="285750" indent="-285750">
              <a:buFont typeface="Arial" panose="020B0604020202020204" pitchFamily="34" charset="0"/>
              <a:buChar char="•"/>
            </a:pPr>
            <a:r>
              <a:rPr lang="en-US" sz="1500" b="1" dirty="0"/>
              <a:t>no defined method of searching</a:t>
            </a:r>
          </a:p>
          <a:p>
            <a:pPr marL="285750" indent="-285750">
              <a:buFont typeface="Arial" panose="020B0604020202020204" pitchFamily="34" charset="0"/>
              <a:buChar char="•"/>
            </a:pPr>
            <a:r>
              <a:rPr lang="en-US" sz="1500" b="1" dirty="0"/>
              <a:t>no clear statement </a:t>
            </a:r>
            <a:r>
              <a:rPr lang="en-US" sz="1500" dirty="0"/>
              <a:t>about </a:t>
            </a:r>
            <a:r>
              <a:rPr lang="en-US" sz="1500" b="1" dirty="0"/>
              <a:t>which studies to include</a:t>
            </a:r>
          </a:p>
          <a:p>
            <a:pPr marL="285750" indent="-285750">
              <a:buFont typeface="Arial" panose="020B0604020202020204" pitchFamily="34" charset="0"/>
              <a:buChar char="•"/>
            </a:pPr>
            <a:r>
              <a:rPr lang="en-US" sz="1500" dirty="0"/>
              <a:t>only </a:t>
            </a:r>
            <a:r>
              <a:rPr lang="en-US" sz="1500" b="1" dirty="0"/>
              <a:t>a small selection of available literature</a:t>
            </a:r>
            <a:r>
              <a:rPr lang="en-US" sz="1500" dirty="0"/>
              <a:t> may be incorporated</a:t>
            </a:r>
          </a:p>
          <a:p>
            <a:endParaRPr lang="en-US" sz="1500" b="1" dirty="0"/>
          </a:p>
        </p:txBody>
      </p:sp>
      <p:sp>
        <p:nvSpPr>
          <p:cNvPr id="20" name="TextBox 19"/>
          <p:cNvSpPr txBox="1"/>
          <p:nvPr/>
        </p:nvSpPr>
        <p:spPr>
          <a:xfrm>
            <a:off x="2058715" y="1484785"/>
            <a:ext cx="5112568" cy="954107"/>
          </a:xfrm>
          <a:prstGeom prst="rect">
            <a:avLst/>
          </a:prstGeom>
          <a:noFill/>
        </p:spPr>
        <p:txBody>
          <a:bodyPr wrap="square" rtlCol="0">
            <a:spAutoFit/>
          </a:bodyPr>
          <a:lstStyle/>
          <a:p>
            <a:r>
              <a:rPr lang="en-US" sz="1400" i="1" dirty="0"/>
              <a:t>“you can browse through the indexes of books and journals until [you] come across a paragraph that looks relevant and copy it. If anything do not fit in with the theory [you] propose [you] can leave it out”</a:t>
            </a:r>
          </a:p>
        </p:txBody>
      </p:sp>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2148" y="2663395"/>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553355" y="3510133"/>
            <a:ext cx="1702885" cy="646331"/>
          </a:xfrm>
          <a:prstGeom prst="rect">
            <a:avLst/>
          </a:prstGeom>
          <a:noFill/>
        </p:spPr>
        <p:txBody>
          <a:bodyPr wrap="square" rtlCol="0">
            <a:spAutoFit/>
          </a:bodyPr>
          <a:lstStyle/>
          <a:p>
            <a:pPr algn="ctr"/>
            <a:r>
              <a:rPr lang="nl-BE" b="1" dirty="0" err="1"/>
              <a:t>Systematic</a:t>
            </a:r>
            <a:r>
              <a:rPr lang="nl-BE" b="1" dirty="0"/>
              <a:t> review</a:t>
            </a:r>
          </a:p>
        </p:txBody>
      </p:sp>
      <p:sp>
        <p:nvSpPr>
          <p:cNvPr id="27" name="TextBox 26"/>
          <p:cNvSpPr txBox="1"/>
          <p:nvPr/>
        </p:nvSpPr>
        <p:spPr>
          <a:xfrm>
            <a:off x="6196246" y="4633335"/>
            <a:ext cx="3888432" cy="2215991"/>
          </a:xfrm>
          <a:prstGeom prst="rect">
            <a:avLst/>
          </a:prstGeom>
          <a:noFill/>
        </p:spPr>
        <p:txBody>
          <a:bodyPr wrap="square" rtlCol="0">
            <a:spAutoFit/>
          </a:bodyPr>
          <a:lstStyle/>
          <a:p>
            <a:pPr marL="285750" indent="-285750">
              <a:buFont typeface="Arial" panose="020B0604020202020204" pitchFamily="34" charset="0"/>
              <a:buChar char="•"/>
            </a:pPr>
            <a:r>
              <a:rPr lang="nl-BE" sz="1500" b="1" dirty="0" err="1"/>
              <a:t>systematic</a:t>
            </a:r>
            <a:r>
              <a:rPr lang="nl-BE" sz="1500" dirty="0"/>
              <a:t> search </a:t>
            </a:r>
            <a:r>
              <a:rPr lang="nl-BE" sz="1500" dirty="0" err="1"/>
              <a:t>for</a:t>
            </a:r>
            <a:r>
              <a:rPr lang="nl-BE" sz="1500" dirty="0"/>
              <a:t> studies</a:t>
            </a:r>
          </a:p>
          <a:p>
            <a:pPr marL="285750" indent="-285750">
              <a:buFont typeface="Arial" panose="020B0604020202020204" pitchFamily="34" charset="0"/>
              <a:buChar char="•"/>
            </a:pPr>
            <a:r>
              <a:rPr lang="nl-BE" sz="1500" dirty="0"/>
              <a:t>a </a:t>
            </a:r>
            <a:r>
              <a:rPr lang="nl-BE" sz="1500" b="1" dirty="0" err="1"/>
              <a:t>reproducible</a:t>
            </a:r>
            <a:r>
              <a:rPr lang="nl-BE" sz="1500" dirty="0"/>
              <a:t> </a:t>
            </a:r>
            <a:r>
              <a:rPr lang="nl-BE" sz="1500" dirty="0" err="1"/>
              <a:t>methodology</a:t>
            </a:r>
            <a:endParaRPr lang="nl-BE" sz="1500" dirty="0"/>
          </a:p>
          <a:p>
            <a:pPr marL="285750" indent="-285750">
              <a:buFont typeface="Arial" panose="020B0604020202020204" pitchFamily="34" charset="0"/>
              <a:buChar char="•"/>
            </a:pPr>
            <a:r>
              <a:rPr lang="nl-BE" sz="1500" dirty="0" err="1"/>
              <a:t>Inclusion</a:t>
            </a:r>
            <a:r>
              <a:rPr lang="nl-BE" sz="1500" dirty="0"/>
              <a:t> criteria </a:t>
            </a:r>
            <a:r>
              <a:rPr lang="nl-BE" sz="1500" dirty="0" err="1"/>
              <a:t>for</a:t>
            </a:r>
            <a:r>
              <a:rPr lang="nl-BE" sz="1500" dirty="0"/>
              <a:t> studies</a:t>
            </a:r>
          </a:p>
          <a:p>
            <a:pPr marL="285750" indent="-285750">
              <a:buFont typeface="Arial" panose="020B0604020202020204" pitchFamily="34" charset="0"/>
              <a:buChar char="•"/>
            </a:pPr>
            <a:r>
              <a:rPr lang="nl-BE" sz="1500" dirty="0" err="1"/>
              <a:t>to</a:t>
            </a:r>
            <a:r>
              <a:rPr lang="nl-BE" sz="1500" dirty="0"/>
              <a:t> </a:t>
            </a:r>
            <a:r>
              <a:rPr lang="nl-BE" sz="1500" dirty="0" err="1"/>
              <a:t>identify</a:t>
            </a:r>
            <a:r>
              <a:rPr lang="nl-BE" sz="1500" dirty="0"/>
              <a:t> </a:t>
            </a:r>
            <a:r>
              <a:rPr lang="nl-BE" sz="1500" b="1" dirty="0" err="1"/>
              <a:t>all</a:t>
            </a:r>
            <a:r>
              <a:rPr lang="nl-BE" sz="1500" dirty="0"/>
              <a:t> studies </a:t>
            </a:r>
            <a:r>
              <a:rPr lang="nl-BE" sz="1500" dirty="0" err="1"/>
              <a:t>that</a:t>
            </a:r>
            <a:r>
              <a:rPr lang="nl-BE" sz="1500" dirty="0"/>
              <a:t> </a:t>
            </a:r>
            <a:r>
              <a:rPr lang="nl-BE" sz="1500" dirty="0" err="1"/>
              <a:t>would</a:t>
            </a:r>
            <a:r>
              <a:rPr lang="nl-BE" sz="1500" dirty="0"/>
              <a:t> meet the criteria</a:t>
            </a:r>
          </a:p>
          <a:p>
            <a:pPr marL="285750" indent="-285750">
              <a:buFont typeface="Arial" panose="020B0604020202020204" pitchFamily="34" charset="0"/>
              <a:buChar char="•"/>
            </a:pPr>
            <a:r>
              <a:rPr lang="nl-BE" sz="1500" dirty="0"/>
              <a:t>well-</a:t>
            </a:r>
            <a:r>
              <a:rPr lang="nl-BE" sz="1500" dirty="0" err="1"/>
              <a:t>defined</a:t>
            </a:r>
            <a:r>
              <a:rPr lang="nl-BE" sz="1500" dirty="0"/>
              <a:t> review question</a:t>
            </a:r>
          </a:p>
          <a:p>
            <a:pPr marL="285750" indent="-285750">
              <a:buFont typeface="Arial" panose="020B0604020202020204" pitchFamily="34" charset="0"/>
              <a:buChar char="•"/>
            </a:pPr>
            <a:r>
              <a:rPr lang="nl-BE" sz="1500" dirty="0"/>
              <a:t>focus on </a:t>
            </a:r>
            <a:r>
              <a:rPr lang="nl-BE" sz="1500" dirty="0" err="1"/>
              <a:t>summarization</a:t>
            </a:r>
            <a:r>
              <a:rPr lang="nl-BE" sz="1500" dirty="0"/>
              <a:t> of data</a:t>
            </a:r>
          </a:p>
          <a:p>
            <a:pPr marL="285750" indent="-285750">
              <a:buFont typeface="Arial" panose="020B0604020202020204" pitchFamily="34" charset="0"/>
              <a:buChar char="•"/>
            </a:pPr>
            <a:r>
              <a:rPr lang="nl-BE" sz="1500" dirty="0" err="1"/>
              <a:t>to</a:t>
            </a:r>
            <a:r>
              <a:rPr lang="nl-BE" sz="1500" dirty="0"/>
              <a:t> </a:t>
            </a:r>
            <a:r>
              <a:rPr lang="nl-BE" sz="1500" dirty="0" err="1"/>
              <a:t>see</a:t>
            </a:r>
            <a:r>
              <a:rPr lang="nl-BE" sz="1500" dirty="0"/>
              <a:t> ‘</a:t>
            </a:r>
            <a:r>
              <a:rPr lang="nl-BE" sz="1500" dirty="0" err="1"/>
              <a:t>what</a:t>
            </a:r>
            <a:r>
              <a:rPr lang="nl-BE" sz="1500" dirty="0"/>
              <a:t> </a:t>
            </a:r>
            <a:r>
              <a:rPr lang="nl-BE" sz="1500" dirty="0" err="1"/>
              <a:t>works</a:t>
            </a:r>
            <a:r>
              <a:rPr lang="nl-BE" sz="1500" dirty="0"/>
              <a:t>’</a:t>
            </a:r>
          </a:p>
          <a:p>
            <a:endParaRPr lang="nl-BE" dirty="0"/>
          </a:p>
        </p:txBody>
      </p:sp>
      <p:sp>
        <p:nvSpPr>
          <p:cNvPr id="3" name="Rectangle 2"/>
          <p:cNvSpPr/>
          <p:nvPr/>
        </p:nvSpPr>
        <p:spPr>
          <a:xfrm>
            <a:off x="1524000" y="0"/>
            <a:ext cx="3911776" cy="369332"/>
          </a:xfrm>
          <a:prstGeom prst="rect">
            <a:avLst/>
          </a:prstGeom>
        </p:spPr>
        <p:txBody>
          <a:bodyPr wrap="non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Tree>
    <p:extLst>
      <p:ext uri="{BB962C8B-B14F-4D97-AF65-F5344CB8AC3E}">
        <p14:creationId xmlns:p14="http://schemas.microsoft.com/office/powerpoint/2010/main" val="298234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5" grpId="0" animBg="1"/>
      <p:bldP spid="19" grpId="0"/>
      <p:bldP spid="20" grpId="0"/>
      <p:bldP spid="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smtClean="0"/>
              <a:t>Different types of reviews </a:t>
            </a:r>
            <a:br>
              <a:rPr lang="nl-BE" b="1" dirty="0" smtClean="0"/>
            </a:br>
            <a:r>
              <a:rPr lang="nl-BE" b="1" dirty="0"/>
              <a:t>	</a:t>
            </a:r>
            <a:r>
              <a:rPr lang="nl-BE" b="1" dirty="0" smtClean="0"/>
              <a:t>							</a:t>
            </a:r>
            <a:endParaRPr lang="nl-BE" b="1" dirty="0"/>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3" y="2539990"/>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2238735" y="3325603"/>
            <a:ext cx="1584176" cy="646331"/>
          </a:xfrm>
          <a:prstGeom prst="rect">
            <a:avLst/>
          </a:prstGeom>
          <a:noFill/>
        </p:spPr>
        <p:txBody>
          <a:bodyPr wrap="square" rtlCol="0">
            <a:spAutoFit/>
          </a:bodyPr>
          <a:lstStyle/>
          <a:p>
            <a:pPr algn="ctr"/>
            <a:r>
              <a:rPr lang="nl-BE" dirty="0" err="1"/>
              <a:t>Narrative</a:t>
            </a:r>
            <a:endParaRPr lang="nl-BE" dirty="0"/>
          </a:p>
          <a:p>
            <a:pPr algn="ctr"/>
            <a:r>
              <a:rPr lang="nl-BE" dirty="0"/>
              <a:t>review</a:t>
            </a:r>
          </a:p>
        </p:txBody>
      </p:sp>
      <p:sp>
        <p:nvSpPr>
          <p:cNvPr id="15" name="Left-Right Arrow 14"/>
          <p:cNvSpPr/>
          <p:nvPr/>
        </p:nvSpPr>
        <p:spPr>
          <a:xfrm>
            <a:off x="4295800" y="3586997"/>
            <a:ext cx="608640" cy="4005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141" y="2604824"/>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614348" y="3528936"/>
            <a:ext cx="1584176" cy="646331"/>
          </a:xfrm>
          <a:prstGeom prst="rect">
            <a:avLst/>
          </a:prstGeom>
          <a:noFill/>
        </p:spPr>
        <p:txBody>
          <a:bodyPr wrap="square" rtlCol="0">
            <a:spAutoFit/>
          </a:bodyPr>
          <a:lstStyle/>
          <a:p>
            <a:pPr algn="ctr"/>
            <a:r>
              <a:rPr lang="nl-BE" dirty="0" err="1"/>
              <a:t>Systematic</a:t>
            </a:r>
            <a:r>
              <a:rPr lang="nl-BE" dirty="0"/>
              <a:t> review</a:t>
            </a:r>
          </a:p>
        </p:txBody>
      </p:sp>
      <p:pic>
        <p:nvPicPr>
          <p:cNvPr id="11"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4134" y="4279434"/>
            <a:ext cx="187801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099785" y="5696769"/>
            <a:ext cx="4398350"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Statistic technique</a:t>
            </a:r>
          </a:p>
          <a:p>
            <a:pPr marL="285750" indent="-285750">
              <a:buFont typeface="Arial" panose="020B0604020202020204" pitchFamily="34" charset="0"/>
              <a:buChar char="•"/>
            </a:pPr>
            <a:r>
              <a:rPr lang="en-US" sz="1600" dirty="0"/>
              <a:t>Combines the results of </a:t>
            </a:r>
            <a:r>
              <a:rPr lang="en-US" sz="1600" b="1" dirty="0"/>
              <a:t>quantitative</a:t>
            </a:r>
            <a:r>
              <a:rPr lang="en-US" sz="1600" dirty="0"/>
              <a:t> studies to provide a more precise effect of the results</a:t>
            </a:r>
          </a:p>
          <a:p>
            <a:pPr marL="285750" indent="-285750">
              <a:buFont typeface="Arial" panose="020B0604020202020204" pitchFamily="34" charset="0"/>
              <a:buChar char="•"/>
            </a:pPr>
            <a:r>
              <a:rPr lang="en-US" sz="1600" b="1" dirty="0"/>
              <a:t>Aggregative: </a:t>
            </a:r>
            <a:r>
              <a:rPr lang="en-US" sz="1600" dirty="0"/>
              <a:t>adding studies together</a:t>
            </a:r>
            <a:endParaRPr lang="nl-BE" sz="1600" b="1" dirty="0"/>
          </a:p>
        </p:txBody>
      </p:sp>
      <p:pic>
        <p:nvPicPr>
          <p:cNvPr id="14" name="Picture 5"/>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073" y="4171455"/>
            <a:ext cx="1964581" cy="1718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392144" y="2217607"/>
            <a:ext cx="3436020" cy="1985159"/>
          </a:xfrm>
          <a:prstGeom prst="rect">
            <a:avLst/>
          </a:prstGeom>
          <a:noFill/>
        </p:spPr>
        <p:txBody>
          <a:bodyPr wrap="square" rtlCol="0">
            <a:spAutoFit/>
          </a:bodyPr>
          <a:lstStyle/>
          <a:p>
            <a:pPr marL="285750" indent="-285750">
              <a:buFont typeface="Arial" panose="020B0604020202020204" pitchFamily="34" charset="0"/>
              <a:buChar char="•"/>
            </a:pPr>
            <a:r>
              <a:rPr lang="en-US" sz="1500" dirty="0"/>
              <a:t>integrating or comparing the findings from </a:t>
            </a:r>
            <a:r>
              <a:rPr lang="en-US" sz="1500" b="1" dirty="0"/>
              <a:t>qualitative studies</a:t>
            </a:r>
            <a:endParaRPr lang="en-US" sz="1500" dirty="0"/>
          </a:p>
          <a:p>
            <a:pPr marL="285750" indent="-285750">
              <a:buFont typeface="Arial" panose="020B0604020202020204" pitchFamily="34" charset="0"/>
              <a:buChar char="•"/>
            </a:pPr>
            <a:r>
              <a:rPr lang="en-US" sz="1500" dirty="0"/>
              <a:t>looking for </a:t>
            </a:r>
            <a:r>
              <a:rPr lang="en-US" sz="1500" b="1" dirty="0"/>
              <a:t>themes</a:t>
            </a:r>
            <a:r>
              <a:rPr lang="en-US" sz="1500" dirty="0"/>
              <a:t> across individual qualitative studies</a:t>
            </a:r>
          </a:p>
          <a:p>
            <a:pPr marL="285750" indent="-285750">
              <a:buFont typeface="Arial" panose="020B0604020202020204" pitchFamily="34" charset="0"/>
              <a:buChar char="•"/>
            </a:pPr>
            <a:r>
              <a:rPr lang="en-US" sz="1500" b="1" dirty="0"/>
              <a:t>interpretative: </a:t>
            </a:r>
            <a:r>
              <a:rPr lang="en-US" sz="1500" dirty="0"/>
              <a:t>broadening understanding of a particular phenomenon</a:t>
            </a:r>
          </a:p>
          <a:p>
            <a:endParaRPr lang="nl-BE" dirty="0"/>
          </a:p>
        </p:txBody>
      </p:sp>
      <p:sp>
        <p:nvSpPr>
          <p:cNvPr id="7" name="TextBox 6"/>
          <p:cNvSpPr txBox="1"/>
          <p:nvPr/>
        </p:nvSpPr>
        <p:spPr>
          <a:xfrm>
            <a:off x="4600120" y="4797153"/>
            <a:ext cx="1351864" cy="646331"/>
          </a:xfrm>
          <a:prstGeom prst="rect">
            <a:avLst/>
          </a:prstGeom>
          <a:noFill/>
        </p:spPr>
        <p:txBody>
          <a:bodyPr wrap="square" rtlCol="0">
            <a:spAutoFit/>
          </a:bodyPr>
          <a:lstStyle/>
          <a:p>
            <a:r>
              <a:rPr lang="nl-BE" dirty="0"/>
              <a:t>Meta-analysis</a:t>
            </a:r>
          </a:p>
        </p:txBody>
      </p:sp>
      <p:sp>
        <p:nvSpPr>
          <p:cNvPr id="16" name="TextBox 15"/>
          <p:cNvSpPr txBox="1"/>
          <p:nvPr/>
        </p:nvSpPr>
        <p:spPr>
          <a:xfrm>
            <a:off x="7198524" y="4658652"/>
            <a:ext cx="1351864" cy="923330"/>
          </a:xfrm>
          <a:prstGeom prst="rect">
            <a:avLst/>
          </a:prstGeom>
          <a:noFill/>
        </p:spPr>
        <p:txBody>
          <a:bodyPr wrap="square" rtlCol="0">
            <a:spAutoFit/>
          </a:bodyPr>
          <a:lstStyle/>
          <a:p>
            <a:r>
              <a:rPr lang="nl-BE" dirty="0" err="1"/>
              <a:t>Qualitative</a:t>
            </a:r>
            <a:r>
              <a:rPr lang="nl-BE" dirty="0"/>
              <a:t> </a:t>
            </a:r>
            <a:r>
              <a:rPr lang="nl-BE" dirty="0" err="1"/>
              <a:t>Evidence</a:t>
            </a:r>
            <a:r>
              <a:rPr lang="nl-BE" dirty="0"/>
              <a:t> </a:t>
            </a:r>
            <a:r>
              <a:rPr lang="nl-BE" dirty="0" err="1"/>
              <a:t>Synthesis</a:t>
            </a:r>
            <a:endParaRPr lang="nl-BE" dirty="0"/>
          </a:p>
        </p:txBody>
      </p:sp>
      <p:sp>
        <p:nvSpPr>
          <p:cNvPr id="5" name="Rectangle 4"/>
          <p:cNvSpPr/>
          <p:nvPr/>
        </p:nvSpPr>
        <p:spPr>
          <a:xfrm>
            <a:off x="1524000" y="0"/>
            <a:ext cx="3911776" cy="369332"/>
          </a:xfrm>
          <a:prstGeom prst="rect">
            <a:avLst/>
          </a:prstGeom>
        </p:spPr>
        <p:txBody>
          <a:bodyPr wrap="non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Tree>
    <p:extLst>
      <p:ext uri="{BB962C8B-B14F-4D97-AF65-F5344CB8AC3E}">
        <p14:creationId xmlns:p14="http://schemas.microsoft.com/office/powerpoint/2010/main" val="209385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fade">
                                      <p:cBhvr>
                                        <p:cTn id="30" dur="500"/>
                                        <p:tgtEl>
                                          <p:spTgt spid="1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smtClean="0"/>
              <a:t>Different types of reviews </a:t>
            </a:r>
            <a:br>
              <a:rPr lang="nl-BE" b="1" dirty="0" smtClean="0"/>
            </a:br>
            <a:r>
              <a:rPr lang="nl-BE" b="1" dirty="0"/>
              <a:t>	</a:t>
            </a:r>
            <a:r>
              <a:rPr lang="nl-BE" b="1" dirty="0" smtClean="0"/>
              <a:t>							</a:t>
            </a:r>
            <a:endParaRPr lang="nl-BE" b="1" dirty="0"/>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3" y="2539990"/>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2238735" y="3325603"/>
            <a:ext cx="1584176" cy="646331"/>
          </a:xfrm>
          <a:prstGeom prst="rect">
            <a:avLst/>
          </a:prstGeom>
          <a:noFill/>
        </p:spPr>
        <p:txBody>
          <a:bodyPr wrap="square" rtlCol="0">
            <a:spAutoFit/>
          </a:bodyPr>
          <a:lstStyle/>
          <a:p>
            <a:pPr algn="ctr"/>
            <a:r>
              <a:rPr lang="nl-BE" dirty="0" err="1"/>
              <a:t>Narrative</a:t>
            </a:r>
            <a:endParaRPr lang="nl-BE" dirty="0"/>
          </a:p>
          <a:p>
            <a:pPr algn="ctr"/>
            <a:r>
              <a:rPr lang="nl-BE" dirty="0"/>
              <a:t>review</a:t>
            </a:r>
          </a:p>
        </p:txBody>
      </p:sp>
      <p:sp>
        <p:nvSpPr>
          <p:cNvPr id="15" name="Left-Right Arrow 14"/>
          <p:cNvSpPr/>
          <p:nvPr/>
        </p:nvSpPr>
        <p:spPr>
          <a:xfrm>
            <a:off x="4295800" y="3586997"/>
            <a:ext cx="608640" cy="4005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141" y="2604824"/>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614348" y="3528936"/>
            <a:ext cx="1584176" cy="646331"/>
          </a:xfrm>
          <a:prstGeom prst="rect">
            <a:avLst/>
          </a:prstGeom>
          <a:noFill/>
        </p:spPr>
        <p:txBody>
          <a:bodyPr wrap="square" rtlCol="0">
            <a:spAutoFit/>
          </a:bodyPr>
          <a:lstStyle/>
          <a:p>
            <a:pPr algn="ctr"/>
            <a:r>
              <a:rPr lang="nl-BE" dirty="0" err="1"/>
              <a:t>Systematic</a:t>
            </a:r>
            <a:r>
              <a:rPr lang="nl-BE" dirty="0"/>
              <a:t> review</a:t>
            </a:r>
          </a:p>
        </p:txBody>
      </p:sp>
      <p:pic>
        <p:nvPicPr>
          <p:cNvPr id="11"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4134" y="4279435"/>
            <a:ext cx="187801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073" y="4171455"/>
            <a:ext cx="1964581" cy="1718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8355" y="5592150"/>
            <a:ext cx="1354530" cy="1182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132004" y="5791125"/>
            <a:ext cx="1224136" cy="784830"/>
          </a:xfrm>
          <a:prstGeom prst="rect">
            <a:avLst/>
          </a:prstGeom>
          <a:noFill/>
        </p:spPr>
        <p:txBody>
          <a:bodyPr wrap="square" rtlCol="0">
            <a:spAutoFit/>
          </a:bodyPr>
          <a:lstStyle/>
          <a:p>
            <a:r>
              <a:rPr lang="nl-BE" sz="1500" b="1" dirty="0"/>
              <a:t>Mixed </a:t>
            </a:r>
            <a:r>
              <a:rPr lang="nl-BE" sz="1500" b="1" dirty="0" err="1"/>
              <a:t>methods</a:t>
            </a:r>
            <a:endParaRPr lang="nl-BE" sz="1500" b="1" dirty="0"/>
          </a:p>
          <a:p>
            <a:r>
              <a:rPr lang="nl-BE" sz="1500" b="1" dirty="0"/>
              <a:t>review</a:t>
            </a:r>
          </a:p>
        </p:txBody>
      </p:sp>
      <p:sp>
        <p:nvSpPr>
          <p:cNvPr id="18" name="Down Arrow 17"/>
          <p:cNvSpPr/>
          <p:nvPr/>
        </p:nvSpPr>
        <p:spPr>
          <a:xfrm rot="18963784" flipH="1">
            <a:off x="5709728"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Down Arrow 18"/>
          <p:cNvSpPr/>
          <p:nvPr/>
        </p:nvSpPr>
        <p:spPr>
          <a:xfrm rot="2636216">
            <a:off x="7030133"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xtBox 4"/>
          <p:cNvSpPr txBox="1"/>
          <p:nvPr/>
        </p:nvSpPr>
        <p:spPr>
          <a:xfrm>
            <a:off x="1991544" y="5791125"/>
            <a:ext cx="3312368" cy="784830"/>
          </a:xfrm>
          <a:prstGeom prst="rect">
            <a:avLst/>
          </a:prstGeom>
          <a:noFill/>
        </p:spPr>
        <p:txBody>
          <a:bodyPr wrap="square" rtlCol="0">
            <a:spAutoFit/>
          </a:bodyPr>
          <a:lstStyle/>
          <a:p>
            <a:r>
              <a:rPr lang="en-US" sz="1500" dirty="0"/>
              <a:t>To bring together a quantitative effectiveness review and a qualitative review </a:t>
            </a:r>
            <a:endParaRPr lang="nl-BE" sz="1500" dirty="0"/>
          </a:p>
        </p:txBody>
      </p:sp>
      <p:sp>
        <p:nvSpPr>
          <p:cNvPr id="20" name="TextBox 19"/>
          <p:cNvSpPr txBox="1"/>
          <p:nvPr/>
        </p:nvSpPr>
        <p:spPr>
          <a:xfrm>
            <a:off x="4627980" y="4776213"/>
            <a:ext cx="1351864" cy="646331"/>
          </a:xfrm>
          <a:prstGeom prst="rect">
            <a:avLst/>
          </a:prstGeom>
          <a:noFill/>
        </p:spPr>
        <p:txBody>
          <a:bodyPr wrap="square" rtlCol="0">
            <a:spAutoFit/>
          </a:bodyPr>
          <a:lstStyle/>
          <a:p>
            <a:r>
              <a:rPr lang="nl-BE" dirty="0"/>
              <a:t>Meta-analysis</a:t>
            </a:r>
          </a:p>
        </p:txBody>
      </p:sp>
      <p:sp>
        <p:nvSpPr>
          <p:cNvPr id="21" name="TextBox 20"/>
          <p:cNvSpPr txBox="1"/>
          <p:nvPr/>
        </p:nvSpPr>
        <p:spPr>
          <a:xfrm>
            <a:off x="7198524" y="4658652"/>
            <a:ext cx="1351864" cy="923330"/>
          </a:xfrm>
          <a:prstGeom prst="rect">
            <a:avLst/>
          </a:prstGeom>
          <a:noFill/>
        </p:spPr>
        <p:txBody>
          <a:bodyPr wrap="square" rtlCol="0">
            <a:spAutoFit/>
          </a:bodyPr>
          <a:lstStyle/>
          <a:p>
            <a:r>
              <a:rPr lang="nl-BE" dirty="0" err="1"/>
              <a:t>Qualitative</a:t>
            </a:r>
            <a:r>
              <a:rPr lang="nl-BE" dirty="0"/>
              <a:t> </a:t>
            </a:r>
            <a:r>
              <a:rPr lang="nl-BE" dirty="0" err="1"/>
              <a:t>Evidence</a:t>
            </a:r>
            <a:r>
              <a:rPr lang="nl-BE" dirty="0"/>
              <a:t> </a:t>
            </a:r>
            <a:r>
              <a:rPr lang="nl-BE" dirty="0" err="1"/>
              <a:t>Synthesis</a:t>
            </a:r>
            <a:endParaRPr lang="nl-BE" dirty="0"/>
          </a:p>
        </p:txBody>
      </p:sp>
      <p:sp>
        <p:nvSpPr>
          <p:cNvPr id="3" name="Rectangle 2"/>
          <p:cNvSpPr/>
          <p:nvPr/>
        </p:nvSpPr>
        <p:spPr>
          <a:xfrm>
            <a:off x="1524000" y="8166"/>
            <a:ext cx="3911776" cy="369332"/>
          </a:xfrm>
          <a:prstGeom prst="rect">
            <a:avLst/>
          </a:prstGeom>
        </p:spPr>
        <p:txBody>
          <a:bodyPr wrap="non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Tree>
    <p:extLst>
      <p:ext uri="{BB962C8B-B14F-4D97-AF65-F5344CB8AC3E}">
        <p14:creationId xmlns:p14="http://schemas.microsoft.com/office/powerpoint/2010/main" val="210619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smtClean="0"/>
              <a:t>Different types of reviews </a:t>
            </a:r>
            <a:br>
              <a:rPr lang="nl-BE" b="1" dirty="0" smtClean="0"/>
            </a:br>
            <a:r>
              <a:rPr lang="nl-BE" b="1" dirty="0"/>
              <a:t>	</a:t>
            </a:r>
            <a:r>
              <a:rPr lang="nl-BE" b="1" dirty="0" smtClean="0"/>
              <a:t>							</a:t>
            </a:r>
            <a:endParaRPr lang="nl-BE" b="1" dirty="0"/>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3" y="2539990"/>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2238735" y="3325602"/>
            <a:ext cx="1584176" cy="923330"/>
          </a:xfrm>
          <a:prstGeom prst="rect">
            <a:avLst/>
          </a:prstGeom>
          <a:noFill/>
        </p:spPr>
        <p:txBody>
          <a:bodyPr wrap="square" rtlCol="0">
            <a:spAutoFit/>
          </a:bodyPr>
          <a:lstStyle/>
          <a:p>
            <a:pPr algn="ctr"/>
            <a:r>
              <a:rPr lang="nl-BE" dirty="0" err="1"/>
              <a:t>Narrative</a:t>
            </a:r>
            <a:r>
              <a:rPr lang="nl-BE" dirty="0"/>
              <a:t>/ </a:t>
            </a:r>
            <a:r>
              <a:rPr lang="nl-BE" dirty="0" err="1"/>
              <a:t>literature</a:t>
            </a:r>
            <a:r>
              <a:rPr lang="nl-BE" dirty="0"/>
              <a:t> review</a:t>
            </a:r>
          </a:p>
        </p:txBody>
      </p:sp>
      <p:sp>
        <p:nvSpPr>
          <p:cNvPr id="15" name="Left-Right Arrow 14"/>
          <p:cNvSpPr/>
          <p:nvPr/>
        </p:nvSpPr>
        <p:spPr>
          <a:xfrm>
            <a:off x="4295800" y="3586997"/>
            <a:ext cx="608640" cy="4005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141" y="2604824"/>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614348" y="3528936"/>
            <a:ext cx="1584176" cy="646331"/>
          </a:xfrm>
          <a:prstGeom prst="rect">
            <a:avLst/>
          </a:prstGeom>
          <a:noFill/>
        </p:spPr>
        <p:txBody>
          <a:bodyPr wrap="square" rtlCol="0">
            <a:spAutoFit/>
          </a:bodyPr>
          <a:lstStyle/>
          <a:p>
            <a:pPr algn="ctr"/>
            <a:r>
              <a:rPr lang="nl-BE" dirty="0" err="1"/>
              <a:t>Systematic</a:t>
            </a:r>
            <a:r>
              <a:rPr lang="nl-BE" dirty="0"/>
              <a:t> review</a:t>
            </a:r>
          </a:p>
        </p:txBody>
      </p:sp>
      <p:pic>
        <p:nvPicPr>
          <p:cNvPr id="11"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4134" y="4279435"/>
            <a:ext cx="187801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073" y="4171455"/>
            <a:ext cx="1964581" cy="1718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8355" y="5592150"/>
            <a:ext cx="1354530" cy="1182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132004" y="5791125"/>
            <a:ext cx="1224136" cy="784830"/>
          </a:xfrm>
          <a:prstGeom prst="rect">
            <a:avLst/>
          </a:prstGeom>
          <a:noFill/>
        </p:spPr>
        <p:txBody>
          <a:bodyPr wrap="square" rtlCol="0">
            <a:spAutoFit/>
          </a:bodyPr>
          <a:lstStyle/>
          <a:p>
            <a:r>
              <a:rPr lang="nl-BE" sz="1500" dirty="0"/>
              <a:t>Mixed </a:t>
            </a:r>
            <a:r>
              <a:rPr lang="nl-BE" sz="1500" dirty="0" err="1"/>
              <a:t>methods</a:t>
            </a:r>
            <a:endParaRPr lang="nl-BE" sz="1500" dirty="0"/>
          </a:p>
          <a:p>
            <a:r>
              <a:rPr lang="nl-BE" sz="1500" dirty="0"/>
              <a:t>review</a:t>
            </a:r>
          </a:p>
        </p:txBody>
      </p:sp>
      <p:pic>
        <p:nvPicPr>
          <p:cNvPr id="20"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4193230" y="1606593"/>
            <a:ext cx="1110682" cy="112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Down Arrow 17"/>
          <p:cNvSpPr/>
          <p:nvPr/>
        </p:nvSpPr>
        <p:spPr>
          <a:xfrm rot="18963784" flipH="1">
            <a:off x="5709728"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Down Arrow 18"/>
          <p:cNvSpPr/>
          <p:nvPr/>
        </p:nvSpPr>
        <p:spPr>
          <a:xfrm rot="2636216">
            <a:off x="7030133"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Down Arrow 20"/>
          <p:cNvSpPr/>
          <p:nvPr/>
        </p:nvSpPr>
        <p:spPr>
          <a:xfrm rot="7658411" flipH="1">
            <a:off x="5130700" y="2384079"/>
            <a:ext cx="552870" cy="688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075" name="Picture 3"/>
          <p:cNvPicPr>
            <a:picLocks noChangeAspect="1" noChangeArrowheads="1"/>
          </p:cNvPicPr>
          <p:nvPr/>
        </p:nvPicPr>
        <p:blipFill>
          <a:blip r:embed="rId8">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247333" y="2781370"/>
            <a:ext cx="53657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9"/>
          <p:cNvPicPr>
            <a:picLocks noChangeAspect="1" noChangeArrowheads="1"/>
          </p:cNvPicPr>
          <p:nvPr/>
        </p:nvPicPr>
        <p:blipFill>
          <a:blip r:embed="rId10" cstate="print">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907898" y="3017787"/>
            <a:ext cx="372269" cy="39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p:cNvPicPr>
            <a:picLocks noChangeAspect="1" noChangeArrowheads="1"/>
          </p:cNvPicPr>
          <p:nvPr/>
        </p:nvPicPr>
        <p:blipFill>
          <a:blip r:embed="rId12">
            <a:extLst>
              <a:ext uri="{BEBA8EAE-BF5A-486C-A8C5-ECC9F3942E4B}">
                <a14:imgProps xmlns:a14="http://schemas.microsoft.com/office/drawing/2010/main">
                  <a14:imgLayer r:embed="rId1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627601" y="2930493"/>
            <a:ext cx="537684" cy="56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614348" y="3071108"/>
            <a:ext cx="597664" cy="276999"/>
          </a:xfrm>
          <a:prstGeom prst="rect">
            <a:avLst/>
          </a:prstGeom>
          <a:noFill/>
        </p:spPr>
        <p:txBody>
          <a:bodyPr wrap="square" rtlCol="0">
            <a:spAutoFit/>
          </a:bodyPr>
          <a:lstStyle/>
          <a:p>
            <a:r>
              <a:rPr lang="nl-BE" sz="1200" dirty="0"/>
              <a:t>SR 1</a:t>
            </a:r>
          </a:p>
        </p:txBody>
      </p:sp>
      <p:sp>
        <p:nvSpPr>
          <p:cNvPr id="24" name="TextBox 23"/>
          <p:cNvSpPr txBox="1"/>
          <p:nvPr/>
        </p:nvSpPr>
        <p:spPr>
          <a:xfrm>
            <a:off x="6247332" y="2885740"/>
            <a:ext cx="597664" cy="276999"/>
          </a:xfrm>
          <a:prstGeom prst="rect">
            <a:avLst/>
          </a:prstGeom>
          <a:noFill/>
        </p:spPr>
        <p:txBody>
          <a:bodyPr wrap="square" rtlCol="0">
            <a:spAutoFit/>
          </a:bodyPr>
          <a:lstStyle/>
          <a:p>
            <a:r>
              <a:rPr lang="nl-BE" sz="1200" dirty="0"/>
              <a:t>SR 2</a:t>
            </a:r>
          </a:p>
        </p:txBody>
      </p:sp>
      <p:sp>
        <p:nvSpPr>
          <p:cNvPr id="27" name="TextBox 26"/>
          <p:cNvSpPr txBox="1"/>
          <p:nvPr/>
        </p:nvSpPr>
        <p:spPr>
          <a:xfrm>
            <a:off x="6844996" y="3075740"/>
            <a:ext cx="597664" cy="276999"/>
          </a:xfrm>
          <a:prstGeom prst="rect">
            <a:avLst/>
          </a:prstGeom>
          <a:noFill/>
        </p:spPr>
        <p:txBody>
          <a:bodyPr wrap="square" rtlCol="0">
            <a:spAutoFit/>
          </a:bodyPr>
          <a:lstStyle/>
          <a:p>
            <a:r>
              <a:rPr lang="nl-BE" sz="1200" dirty="0"/>
              <a:t>SR 3</a:t>
            </a:r>
          </a:p>
        </p:txBody>
      </p:sp>
      <p:sp>
        <p:nvSpPr>
          <p:cNvPr id="4" name="TextBox 3"/>
          <p:cNvSpPr txBox="1"/>
          <p:nvPr/>
        </p:nvSpPr>
        <p:spPr>
          <a:xfrm>
            <a:off x="5452589" y="1524807"/>
            <a:ext cx="3861213" cy="553998"/>
          </a:xfrm>
          <a:prstGeom prst="rect">
            <a:avLst/>
          </a:prstGeom>
          <a:noFill/>
        </p:spPr>
        <p:txBody>
          <a:bodyPr wrap="square" rtlCol="0">
            <a:spAutoFit/>
          </a:bodyPr>
          <a:lstStyle/>
          <a:p>
            <a:r>
              <a:rPr lang="en-US" sz="1500" dirty="0"/>
              <a:t>= a mechanism for aggregating </a:t>
            </a:r>
            <a:r>
              <a:rPr lang="en-US" sz="1500" b="1" dirty="0"/>
              <a:t>findings from several reviews </a:t>
            </a:r>
            <a:r>
              <a:rPr lang="en-US" sz="1500" dirty="0"/>
              <a:t>that address specific questions</a:t>
            </a:r>
            <a:endParaRPr lang="nl-BE" sz="1500" dirty="0"/>
          </a:p>
        </p:txBody>
      </p:sp>
      <p:sp>
        <p:nvSpPr>
          <p:cNvPr id="5" name="TextBox 4"/>
          <p:cNvSpPr txBox="1"/>
          <p:nvPr/>
        </p:nvSpPr>
        <p:spPr>
          <a:xfrm>
            <a:off x="4324956" y="1826366"/>
            <a:ext cx="1289392" cy="584775"/>
          </a:xfrm>
          <a:prstGeom prst="rect">
            <a:avLst/>
          </a:prstGeom>
          <a:noFill/>
        </p:spPr>
        <p:txBody>
          <a:bodyPr wrap="square" rtlCol="0">
            <a:spAutoFit/>
          </a:bodyPr>
          <a:lstStyle/>
          <a:p>
            <a:r>
              <a:rPr lang="nl-BE" sz="1600" b="1" dirty="0" err="1"/>
              <a:t>Umbrella</a:t>
            </a:r>
            <a:r>
              <a:rPr lang="nl-BE" sz="1600" b="1" dirty="0"/>
              <a:t> review</a:t>
            </a:r>
          </a:p>
        </p:txBody>
      </p:sp>
      <p:sp>
        <p:nvSpPr>
          <p:cNvPr id="7" name="Rectangle 6"/>
          <p:cNvSpPr/>
          <p:nvPr/>
        </p:nvSpPr>
        <p:spPr>
          <a:xfrm>
            <a:off x="1515416" y="-16224"/>
            <a:ext cx="3911776" cy="369332"/>
          </a:xfrm>
          <a:prstGeom prst="rect">
            <a:avLst/>
          </a:prstGeom>
        </p:spPr>
        <p:txBody>
          <a:bodyPr wrap="non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
        <p:nvSpPr>
          <p:cNvPr id="28" name="TextBox 27"/>
          <p:cNvSpPr txBox="1"/>
          <p:nvPr/>
        </p:nvSpPr>
        <p:spPr>
          <a:xfrm>
            <a:off x="4627980" y="4776213"/>
            <a:ext cx="1351864" cy="646331"/>
          </a:xfrm>
          <a:prstGeom prst="rect">
            <a:avLst/>
          </a:prstGeom>
          <a:noFill/>
        </p:spPr>
        <p:txBody>
          <a:bodyPr wrap="square" rtlCol="0">
            <a:spAutoFit/>
          </a:bodyPr>
          <a:lstStyle/>
          <a:p>
            <a:r>
              <a:rPr lang="nl-BE" dirty="0"/>
              <a:t>Meta-analysis</a:t>
            </a:r>
          </a:p>
        </p:txBody>
      </p:sp>
      <p:sp>
        <p:nvSpPr>
          <p:cNvPr id="29" name="TextBox 28"/>
          <p:cNvSpPr txBox="1"/>
          <p:nvPr/>
        </p:nvSpPr>
        <p:spPr>
          <a:xfrm>
            <a:off x="7198524" y="4658652"/>
            <a:ext cx="1351864" cy="923330"/>
          </a:xfrm>
          <a:prstGeom prst="rect">
            <a:avLst/>
          </a:prstGeom>
          <a:noFill/>
        </p:spPr>
        <p:txBody>
          <a:bodyPr wrap="square" rtlCol="0">
            <a:spAutoFit/>
          </a:bodyPr>
          <a:lstStyle/>
          <a:p>
            <a:r>
              <a:rPr lang="nl-BE" dirty="0" err="1"/>
              <a:t>Qualitative</a:t>
            </a:r>
            <a:r>
              <a:rPr lang="nl-BE" dirty="0"/>
              <a:t> </a:t>
            </a:r>
            <a:r>
              <a:rPr lang="nl-BE" dirty="0" err="1"/>
              <a:t>Evidence</a:t>
            </a:r>
            <a:r>
              <a:rPr lang="nl-BE" dirty="0"/>
              <a:t> </a:t>
            </a:r>
            <a:r>
              <a:rPr lang="nl-BE" dirty="0" err="1"/>
              <a:t>Synthesis</a:t>
            </a:r>
            <a:endParaRPr lang="nl-BE" dirty="0"/>
          </a:p>
        </p:txBody>
      </p:sp>
    </p:spTree>
    <p:extLst>
      <p:ext uri="{BB962C8B-B14F-4D97-AF65-F5344CB8AC3E}">
        <p14:creationId xmlns:p14="http://schemas.microsoft.com/office/powerpoint/2010/main" val="133488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500"/>
                                        <p:tgtEl>
                                          <p:spTgt spid="307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 grpId="0"/>
      <p:bldP spid="24" grpId="0"/>
      <p:bldP spid="27"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smtClean="0"/>
              <a:t>Different types of reviews </a:t>
            </a:r>
            <a:br>
              <a:rPr lang="nl-BE" b="1" dirty="0" smtClean="0"/>
            </a:br>
            <a:r>
              <a:rPr lang="nl-BE" b="1" dirty="0"/>
              <a:t>	</a:t>
            </a:r>
            <a:r>
              <a:rPr lang="nl-BE" b="1" dirty="0" smtClean="0"/>
              <a:t>							</a:t>
            </a:r>
            <a:endParaRPr lang="nl-BE" b="1" dirty="0"/>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3" y="2539990"/>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2238735" y="3325603"/>
            <a:ext cx="1584176" cy="646331"/>
          </a:xfrm>
          <a:prstGeom prst="rect">
            <a:avLst/>
          </a:prstGeom>
          <a:noFill/>
        </p:spPr>
        <p:txBody>
          <a:bodyPr wrap="square" rtlCol="0">
            <a:spAutoFit/>
          </a:bodyPr>
          <a:lstStyle/>
          <a:p>
            <a:pPr algn="ctr"/>
            <a:r>
              <a:rPr lang="nl-BE" dirty="0" err="1"/>
              <a:t>Narrative</a:t>
            </a:r>
            <a:endParaRPr lang="nl-BE" dirty="0"/>
          </a:p>
          <a:p>
            <a:pPr algn="ctr"/>
            <a:r>
              <a:rPr lang="nl-BE" dirty="0"/>
              <a:t>review</a:t>
            </a:r>
          </a:p>
        </p:txBody>
      </p:sp>
      <p:sp>
        <p:nvSpPr>
          <p:cNvPr id="15" name="Left-Right Arrow 14"/>
          <p:cNvSpPr/>
          <p:nvPr/>
        </p:nvSpPr>
        <p:spPr>
          <a:xfrm>
            <a:off x="4295800" y="3586997"/>
            <a:ext cx="608640" cy="4005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141" y="2604824"/>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614348" y="3528936"/>
            <a:ext cx="1584176" cy="646331"/>
          </a:xfrm>
          <a:prstGeom prst="rect">
            <a:avLst/>
          </a:prstGeom>
          <a:noFill/>
        </p:spPr>
        <p:txBody>
          <a:bodyPr wrap="square" rtlCol="0">
            <a:spAutoFit/>
          </a:bodyPr>
          <a:lstStyle/>
          <a:p>
            <a:pPr algn="ctr"/>
            <a:r>
              <a:rPr lang="nl-BE" dirty="0" err="1"/>
              <a:t>Systematic</a:t>
            </a:r>
            <a:r>
              <a:rPr lang="nl-BE" dirty="0"/>
              <a:t> review</a:t>
            </a:r>
          </a:p>
        </p:txBody>
      </p:sp>
      <p:pic>
        <p:nvPicPr>
          <p:cNvPr id="11"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4134" y="4279435"/>
            <a:ext cx="187801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073" y="4171455"/>
            <a:ext cx="1964581" cy="1718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8355" y="5592150"/>
            <a:ext cx="1354530" cy="1182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132004" y="5791125"/>
            <a:ext cx="1224136" cy="784830"/>
          </a:xfrm>
          <a:prstGeom prst="rect">
            <a:avLst/>
          </a:prstGeom>
          <a:noFill/>
        </p:spPr>
        <p:txBody>
          <a:bodyPr wrap="square" rtlCol="0">
            <a:spAutoFit/>
          </a:bodyPr>
          <a:lstStyle/>
          <a:p>
            <a:r>
              <a:rPr lang="nl-BE" sz="1500" dirty="0"/>
              <a:t>Mixed </a:t>
            </a:r>
            <a:r>
              <a:rPr lang="nl-BE" sz="1500" dirty="0" err="1"/>
              <a:t>methods</a:t>
            </a:r>
            <a:endParaRPr lang="nl-BE" sz="1500" dirty="0"/>
          </a:p>
          <a:p>
            <a:r>
              <a:rPr lang="nl-BE" sz="1500" dirty="0"/>
              <a:t>review</a:t>
            </a:r>
          </a:p>
        </p:txBody>
      </p:sp>
      <p:pic>
        <p:nvPicPr>
          <p:cNvPr id="20"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4324957" y="1600651"/>
            <a:ext cx="1069859" cy="112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Down Arrow 17"/>
          <p:cNvSpPr/>
          <p:nvPr/>
        </p:nvSpPr>
        <p:spPr>
          <a:xfrm rot="18963784" flipH="1">
            <a:off x="5709728"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Down Arrow 18"/>
          <p:cNvSpPr/>
          <p:nvPr/>
        </p:nvSpPr>
        <p:spPr>
          <a:xfrm rot="2636216">
            <a:off x="7030133"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Down Arrow 20"/>
          <p:cNvSpPr/>
          <p:nvPr/>
        </p:nvSpPr>
        <p:spPr>
          <a:xfrm rot="7658411" flipH="1">
            <a:off x="5130700" y="2384079"/>
            <a:ext cx="552870" cy="688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075" name="Picture 3"/>
          <p:cNvPicPr>
            <a:picLocks noChangeAspect="1" noChangeArrowheads="1"/>
          </p:cNvPicPr>
          <p:nvPr/>
        </p:nvPicPr>
        <p:blipFill>
          <a:blip r:embed="rId8">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247333" y="2781370"/>
            <a:ext cx="53657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9"/>
          <p:cNvPicPr>
            <a:picLocks noChangeAspect="1" noChangeArrowheads="1"/>
          </p:cNvPicPr>
          <p:nvPr/>
        </p:nvPicPr>
        <p:blipFill>
          <a:blip r:embed="rId10" cstate="print">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907898" y="3017787"/>
            <a:ext cx="372269" cy="39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p:cNvPicPr>
            <a:picLocks noChangeAspect="1" noChangeArrowheads="1"/>
          </p:cNvPicPr>
          <p:nvPr/>
        </p:nvPicPr>
        <p:blipFill>
          <a:blip r:embed="rId12">
            <a:extLst>
              <a:ext uri="{BEBA8EAE-BF5A-486C-A8C5-ECC9F3942E4B}">
                <a14:imgProps xmlns:a14="http://schemas.microsoft.com/office/drawing/2010/main">
                  <a14:imgLayer r:embed="rId1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627601" y="2930493"/>
            <a:ext cx="537684" cy="56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614348" y="3071108"/>
            <a:ext cx="597664" cy="276999"/>
          </a:xfrm>
          <a:prstGeom prst="rect">
            <a:avLst/>
          </a:prstGeom>
          <a:noFill/>
        </p:spPr>
        <p:txBody>
          <a:bodyPr wrap="square" rtlCol="0">
            <a:spAutoFit/>
          </a:bodyPr>
          <a:lstStyle/>
          <a:p>
            <a:r>
              <a:rPr lang="nl-BE" sz="1200" dirty="0"/>
              <a:t>SR 1</a:t>
            </a:r>
          </a:p>
        </p:txBody>
      </p:sp>
      <p:sp>
        <p:nvSpPr>
          <p:cNvPr id="24" name="TextBox 23"/>
          <p:cNvSpPr txBox="1"/>
          <p:nvPr/>
        </p:nvSpPr>
        <p:spPr>
          <a:xfrm>
            <a:off x="6247332" y="2885740"/>
            <a:ext cx="597664" cy="276999"/>
          </a:xfrm>
          <a:prstGeom prst="rect">
            <a:avLst/>
          </a:prstGeom>
          <a:noFill/>
        </p:spPr>
        <p:txBody>
          <a:bodyPr wrap="square" rtlCol="0">
            <a:spAutoFit/>
          </a:bodyPr>
          <a:lstStyle/>
          <a:p>
            <a:r>
              <a:rPr lang="nl-BE" sz="1200" dirty="0"/>
              <a:t>SR 2</a:t>
            </a:r>
          </a:p>
        </p:txBody>
      </p:sp>
      <p:sp>
        <p:nvSpPr>
          <p:cNvPr id="27" name="TextBox 26"/>
          <p:cNvSpPr txBox="1"/>
          <p:nvPr/>
        </p:nvSpPr>
        <p:spPr>
          <a:xfrm>
            <a:off x="6844996" y="3075740"/>
            <a:ext cx="597664" cy="276999"/>
          </a:xfrm>
          <a:prstGeom prst="rect">
            <a:avLst/>
          </a:prstGeom>
          <a:noFill/>
        </p:spPr>
        <p:txBody>
          <a:bodyPr wrap="square" rtlCol="0">
            <a:spAutoFit/>
          </a:bodyPr>
          <a:lstStyle/>
          <a:p>
            <a:r>
              <a:rPr lang="nl-BE" sz="1200" dirty="0"/>
              <a:t>SR 3</a:t>
            </a:r>
          </a:p>
        </p:txBody>
      </p:sp>
      <p:pic>
        <p:nvPicPr>
          <p:cNvPr id="4098"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832305" y="1222887"/>
            <a:ext cx="1354137" cy="118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8897304" y="1625898"/>
            <a:ext cx="1224136" cy="323165"/>
          </a:xfrm>
          <a:prstGeom prst="rect">
            <a:avLst/>
          </a:prstGeom>
          <a:noFill/>
        </p:spPr>
        <p:txBody>
          <a:bodyPr wrap="square" rtlCol="0">
            <a:spAutoFit/>
          </a:bodyPr>
          <a:lstStyle/>
          <a:p>
            <a:r>
              <a:rPr lang="nl-BE" sz="1500" b="1" dirty="0"/>
              <a:t>Rapid review</a:t>
            </a:r>
          </a:p>
        </p:txBody>
      </p:sp>
      <p:sp>
        <p:nvSpPr>
          <p:cNvPr id="5" name="TextBox 4"/>
          <p:cNvSpPr txBox="1"/>
          <p:nvPr/>
        </p:nvSpPr>
        <p:spPr>
          <a:xfrm>
            <a:off x="7726362" y="2604825"/>
            <a:ext cx="2941639" cy="1384995"/>
          </a:xfrm>
          <a:prstGeom prst="rect">
            <a:avLst/>
          </a:prstGeom>
          <a:noFill/>
        </p:spPr>
        <p:txBody>
          <a:bodyPr wrap="square" rtlCol="0">
            <a:spAutoFit/>
          </a:bodyPr>
          <a:lstStyle/>
          <a:p>
            <a:pPr marL="285750" indent="-285750">
              <a:buFont typeface="Arial" panose="020B0604020202020204" pitchFamily="34" charset="0"/>
              <a:buChar char="•"/>
            </a:pPr>
            <a:r>
              <a:rPr lang="en-US" sz="1400" b="1" dirty="0"/>
              <a:t>what is already known about a policy or practice issue</a:t>
            </a:r>
          </a:p>
          <a:p>
            <a:pPr marL="285750" indent="-285750">
              <a:buFont typeface="Arial" panose="020B0604020202020204" pitchFamily="34" charset="0"/>
              <a:buChar char="•"/>
            </a:pPr>
            <a:r>
              <a:rPr lang="en-US" sz="1400" b="1" dirty="0"/>
              <a:t>Systematic: </a:t>
            </a:r>
            <a:r>
              <a:rPr lang="en-US" sz="1400" dirty="0"/>
              <a:t>Rigorous and explicit in method</a:t>
            </a:r>
          </a:p>
          <a:p>
            <a:pPr marL="285750" indent="-285750">
              <a:buFont typeface="Arial" panose="020B0604020202020204" pitchFamily="34" charset="0"/>
              <a:buChar char="•"/>
            </a:pPr>
            <a:r>
              <a:rPr lang="en-US" sz="1400" b="1" dirty="0"/>
              <a:t>Quick: </a:t>
            </a:r>
            <a:r>
              <a:rPr lang="en-US" sz="1400" dirty="0"/>
              <a:t>limiting the breadth or depth of the process</a:t>
            </a:r>
          </a:p>
        </p:txBody>
      </p:sp>
      <p:pic>
        <p:nvPicPr>
          <p:cNvPr id="4099"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1994080">
            <a:off x="7601763" y="1908930"/>
            <a:ext cx="407987"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0" y="-16224"/>
            <a:ext cx="3911776" cy="369332"/>
          </a:xfrm>
          <a:prstGeom prst="rect">
            <a:avLst/>
          </a:prstGeom>
        </p:spPr>
        <p:txBody>
          <a:bodyPr wrap="non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
        <p:nvSpPr>
          <p:cNvPr id="30" name="TextBox 29"/>
          <p:cNvSpPr txBox="1"/>
          <p:nvPr/>
        </p:nvSpPr>
        <p:spPr>
          <a:xfrm>
            <a:off x="7198524" y="4658652"/>
            <a:ext cx="1351864" cy="923330"/>
          </a:xfrm>
          <a:prstGeom prst="rect">
            <a:avLst/>
          </a:prstGeom>
          <a:noFill/>
        </p:spPr>
        <p:txBody>
          <a:bodyPr wrap="square" rtlCol="0">
            <a:spAutoFit/>
          </a:bodyPr>
          <a:lstStyle/>
          <a:p>
            <a:r>
              <a:rPr lang="nl-BE" dirty="0" err="1"/>
              <a:t>Qualitative</a:t>
            </a:r>
            <a:r>
              <a:rPr lang="nl-BE" dirty="0"/>
              <a:t> </a:t>
            </a:r>
            <a:r>
              <a:rPr lang="nl-BE" dirty="0" err="1"/>
              <a:t>Evidence</a:t>
            </a:r>
            <a:r>
              <a:rPr lang="nl-BE" dirty="0"/>
              <a:t> </a:t>
            </a:r>
            <a:r>
              <a:rPr lang="nl-BE" dirty="0" err="1"/>
              <a:t>Synthesis</a:t>
            </a:r>
            <a:endParaRPr lang="nl-BE" dirty="0"/>
          </a:p>
        </p:txBody>
      </p:sp>
      <p:sp>
        <p:nvSpPr>
          <p:cNvPr id="31" name="TextBox 30"/>
          <p:cNvSpPr txBox="1"/>
          <p:nvPr/>
        </p:nvSpPr>
        <p:spPr>
          <a:xfrm>
            <a:off x="4627980" y="4797152"/>
            <a:ext cx="1351864" cy="646331"/>
          </a:xfrm>
          <a:prstGeom prst="rect">
            <a:avLst/>
          </a:prstGeom>
          <a:noFill/>
        </p:spPr>
        <p:txBody>
          <a:bodyPr wrap="square" rtlCol="0">
            <a:spAutoFit/>
          </a:bodyPr>
          <a:lstStyle/>
          <a:p>
            <a:r>
              <a:rPr lang="nl-BE" dirty="0"/>
              <a:t>Meta-analysis</a:t>
            </a:r>
          </a:p>
        </p:txBody>
      </p:sp>
      <p:sp>
        <p:nvSpPr>
          <p:cNvPr id="7" name="Rectangle 6"/>
          <p:cNvSpPr/>
          <p:nvPr/>
        </p:nvSpPr>
        <p:spPr>
          <a:xfrm>
            <a:off x="4324957" y="1901621"/>
            <a:ext cx="1069859" cy="646331"/>
          </a:xfrm>
          <a:prstGeom prst="rect">
            <a:avLst/>
          </a:prstGeom>
        </p:spPr>
        <p:txBody>
          <a:bodyPr wrap="square">
            <a:spAutoFit/>
          </a:bodyPr>
          <a:lstStyle/>
          <a:p>
            <a:r>
              <a:rPr lang="nl-BE" dirty="0" err="1"/>
              <a:t>Umbrella</a:t>
            </a:r>
            <a:r>
              <a:rPr lang="nl-BE" dirty="0"/>
              <a:t> review</a:t>
            </a:r>
          </a:p>
        </p:txBody>
      </p:sp>
    </p:spTree>
    <p:extLst>
      <p:ext uri="{BB962C8B-B14F-4D97-AF65-F5344CB8AC3E}">
        <p14:creationId xmlns:p14="http://schemas.microsoft.com/office/powerpoint/2010/main" val="162455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b="1" dirty="0" smtClean="0"/>
              <a:t>Different types of reviews </a:t>
            </a:r>
            <a:br>
              <a:rPr lang="nl-BE" b="1" dirty="0" smtClean="0"/>
            </a:br>
            <a:r>
              <a:rPr lang="nl-BE" b="1" dirty="0"/>
              <a:t>	</a:t>
            </a:r>
            <a:r>
              <a:rPr lang="nl-BE" b="1" dirty="0" smtClean="0"/>
              <a:t>							</a:t>
            </a:r>
            <a:endParaRPr lang="nl-BE" b="1" dirty="0"/>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3" y="2539990"/>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2238735" y="3325603"/>
            <a:ext cx="1584176" cy="646331"/>
          </a:xfrm>
          <a:prstGeom prst="rect">
            <a:avLst/>
          </a:prstGeom>
          <a:noFill/>
        </p:spPr>
        <p:txBody>
          <a:bodyPr wrap="square" rtlCol="0">
            <a:spAutoFit/>
          </a:bodyPr>
          <a:lstStyle/>
          <a:p>
            <a:pPr algn="ctr"/>
            <a:r>
              <a:rPr lang="nl-BE" dirty="0" err="1"/>
              <a:t>Narrative</a:t>
            </a:r>
            <a:endParaRPr lang="nl-BE" dirty="0"/>
          </a:p>
          <a:p>
            <a:pPr algn="ctr"/>
            <a:r>
              <a:rPr lang="nl-BE" dirty="0"/>
              <a:t>review</a:t>
            </a:r>
          </a:p>
        </p:txBody>
      </p:sp>
      <p:sp>
        <p:nvSpPr>
          <p:cNvPr id="15" name="Left-Right Arrow 14"/>
          <p:cNvSpPr/>
          <p:nvPr/>
        </p:nvSpPr>
        <p:spPr>
          <a:xfrm>
            <a:off x="4295800" y="3586997"/>
            <a:ext cx="608640" cy="4005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141" y="2604824"/>
            <a:ext cx="2366593" cy="249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614348" y="3528936"/>
            <a:ext cx="1584176" cy="646331"/>
          </a:xfrm>
          <a:prstGeom prst="rect">
            <a:avLst/>
          </a:prstGeom>
          <a:noFill/>
        </p:spPr>
        <p:txBody>
          <a:bodyPr wrap="square" rtlCol="0">
            <a:spAutoFit/>
          </a:bodyPr>
          <a:lstStyle/>
          <a:p>
            <a:pPr algn="ctr"/>
            <a:r>
              <a:rPr lang="nl-BE" dirty="0" err="1"/>
              <a:t>Systematic</a:t>
            </a:r>
            <a:r>
              <a:rPr lang="nl-BE" dirty="0"/>
              <a:t> review</a:t>
            </a:r>
          </a:p>
        </p:txBody>
      </p:sp>
      <p:pic>
        <p:nvPicPr>
          <p:cNvPr id="11"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4134" y="4279435"/>
            <a:ext cx="187801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073" y="4171455"/>
            <a:ext cx="1964581" cy="1718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8355" y="5592150"/>
            <a:ext cx="1354530" cy="1182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132004" y="5791125"/>
            <a:ext cx="1224136" cy="784830"/>
          </a:xfrm>
          <a:prstGeom prst="rect">
            <a:avLst/>
          </a:prstGeom>
          <a:noFill/>
        </p:spPr>
        <p:txBody>
          <a:bodyPr wrap="square" rtlCol="0">
            <a:spAutoFit/>
          </a:bodyPr>
          <a:lstStyle/>
          <a:p>
            <a:r>
              <a:rPr lang="nl-BE" sz="1500" dirty="0"/>
              <a:t>Mixed </a:t>
            </a:r>
            <a:r>
              <a:rPr lang="nl-BE" sz="1500" dirty="0" err="1"/>
              <a:t>methods</a:t>
            </a:r>
            <a:endParaRPr lang="nl-BE" sz="1500" dirty="0"/>
          </a:p>
          <a:p>
            <a:r>
              <a:rPr lang="nl-BE" sz="1500" dirty="0"/>
              <a:t>review</a:t>
            </a:r>
          </a:p>
        </p:txBody>
      </p:sp>
      <p:pic>
        <p:nvPicPr>
          <p:cNvPr id="20"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4324957" y="1600651"/>
            <a:ext cx="1069859" cy="112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Down Arrow 17"/>
          <p:cNvSpPr/>
          <p:nvPr/>
        </p:nvSpPr>
        <p:spPr>
          <a:xfrm rot="18963784" flipH="1">
            <a:off x="5709728"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Down Arrow 18"/>
          <p:cNvSpPr/>
          <p:nvPr/>
        </p:nvSpPr>
        <p:spPr>
          <a:xfrm rot="2636216">
            <a:off x="7030133" y="5554331"/>
            <a:ext cx="250921" cy="473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Down Arrow 20"/>
          <p:cNvSpPr/>
          <p:nvPr/>
        </p:nvSpPr>
        <p:spPr>
          <a:xfrm rot="7658411" flipH="1">
            <a:off x="5130700" y="2384079"/>
            <a:ext cx="552870" cy="688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075" name="Picture 3"/>
          <p:cNvPicPr>
            <a:picLocks noChangeAspect="1" noChangeArrowheads="1"/>
          </p:cNvPicPr>
          <p:nvPr/>
        </p:nvPicPr>
        <p:blipFill>
          <a:blip r:embed="rId8">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247333" y="2781370"/>
            <a:ext cx="53657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9"/>
          <p:cNvPicPr>
            <a:picLocks noChangeAspect="1" noChangeArrowheads="1"/>
          </p:cNvPicPr>
          <p:nvPr/>
        </p:nvPicPr>
        <p:blipFill>
          <a:blip r:embed="rId10" cstate="print">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907898" y="3017787"/>
            <a:ext cx="372269" cy="39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p:cNvPicPr>
            <a:picLocks noChangeAspect="1" noChangeArrowheads="1"/>
          </p:cNvPicPr>
          <p:nvPr/>
        </p:nvPicPr>
        <p:blipFill>
          <a:blip r:embed="rId12">
            <a:extLst>
              <a:ext uri="{BEBA8EAE-BF5A-486C-A8C5-ECC9F3942E4B}">
                <a14:imgProps xmlns:a14="http://schemas.microsoft.com/office/drawing/2010/main">
                  <a14:imgLayer r:embed="rId1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627601" y="2930493"/>
            <a:ext cx="537684" cy="56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614348" y="3071108"/>
            <a:ext cx="597664" cy="276999"/>
          </a:xfrm>
          <a:prstGeom prst="rect">
            <a:avLst/>
          </a:prstGeom>
          <a:noFill/>
        </p:spPr>
        <p:txBody>
          <a:bodyPr wrap="square" rtlCol="0">
            <a:spAutoFit/>
          </a:bodyPr>
          <a:lstStyle/>
          <a:p>
            <a:r>
              <a:rPr lang="nl-BE" sz="1200" dirty="0"/>
              <a:t>SR 1</a:t>
            </a:r>
          </a:p>
        </p:txBody>
      </p:sp>
      <p:sp>
        <p:nvSpPr>
          <p:cNvPr id="24" name="TextBox 23"/>
          <p:cNvSpPr txBox="1"/>
          <p:nvPr/>
        </p:nvSpPr>
        <p:spPr>
          <a:xfrm>
            <a:off x="6247332" y="2885740"/>
            <a:ext cx="597664" cy="276999"/>
          </a:xfrm>
          <a:prstGeom prst="rect">
            <a:avLst/>
          </a:prstGeom>
          <a:noFill/>
        </p:spPr>
        <p:txBody>
          <a:bodyPr wrap="square" rtlCol="0">
            <a:spAutoFit/>
          </a:bodyPr>
          <a:lstStyle/>
          <a:p>
            <a:r>
              <a:rPr lang="nl-BE" sz="1200" dirty="0"/>
              <a:t>SR 2</a:t>
            </a:r>
          </a:p>
        </p:txBody>
      </p:sp>
      <p:sp>
        <p:nvSpPr>
          <p:cNvPr id="27" name="TextBox 26"/>
          <p:cNvSpPr txBox="1"/>
          <p:nvPr/>
        </p:nvSpPr>
        <p:spPr>
          <a:xfrm>
            <a:off x="6844996" y="3075740"/>
            <a:ext cx="597664" cy="276999"/>
          </a:xfrm>
          <a:prstGeom prst="rect">
            <a:avLst/>
          </a:prstGeom>
          <a:noFill/>
        </p:spPr>
        <p:txBody>
          <a:bodyPr wrap="square" rtlCol="0">
            <a:spAutoFit/>
          </a:bodyPr>
          <a:lstStyle/>
          <a:p>
            <a:r>
              <a:rPr lang="nl-BE" sz="1200" dirty="0"/>
              <a:t>SR 3</a:t>
            </a:r>
          </a:p>
        </p:txBody>
      </p:sp>
      <p:pic>
        <p:nvPicPr>
          <p:cNvPr id="4098"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832305" y="1311554"/>
            <a:ext cx="1354137" cy="118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8933934" y="1610507"/>
            <a:ext cx="1224136" cy="323165"/>
          </a:xfrm>
          <a:prstGeom prst="rect">
            <a:avLst/>
          </a:prstGeom>
          <a:noFill/>
        </p:spPr>
        <p:txBody>
          <a:bodyPr wrap="square" rtlCol="0">
            <a:spAutoFit/>
          </a:bodyPr>
          <a:lstStyle/>
          <a:p>
            <a:r>
              <a:rPr lang="nl-BE" sz="1500" dirty="0"/>
              <a:t>Rapid review</a:t>
            </a:r>
          </a:p>
        </p:txBody>
      </p:sp>
      <p:pic>
        <p:nvPicPr>
          <p:cNvPr id="30" name="Picture 2"/>
          <p:cNvPicPr>
            <a:picLocks noChangeAspect="1" noChangeArrowheads="1"/>
          </p:cNvPicPr>
          <p:nvPr/>
        </p:nvPicPr>
        <p:blipFill>
          <a:blip r:embed="rId14">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8990336" y="4175267"/>
            <a:ext cx="1354137" cy="118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134351" y="4476836"/>
            <a:ext cx="1066105" cy="553998"/>
          </a:xfrm>
          <a:prstGeom prst="rect">
            <a:avLst/>
          </a:prstGeom>
          <a:noFill/>
        </p:spPr>
        <p:txBody>
          <a:bodyPr wrap="square" rtlCol="0">
            <a:spAutoFit/>
          </a:bodyPr>
          <a:lstStyle/>
          <a:p>
            <a:r>
              <a:rPr lang="nl-BE" sz="1500" b="1" dirty="0" err="1"/>
              <a:t>Scoping</a:t>
            </a:r>
            <a:r>
              <a:rPr lang="nl-BE" sz="1500" b="1" dirty="0"/>
              <a:t> review</a:t>
            </a:r>
          </a:p>
        </p:txBody>
      </p:sp>
      <p:pic>
        <p:nvPicPr>
          <p:cNvPr id="32"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5547321">
            <a:off x="8320102" y="3884357"/>
            <a:ext cx="407987"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495359" y="0"/>
            <a:ext cx="3911776" cy="369332"/>
          </a:xfrm>
          <a:prstGeom prst="rect">
            <a:avLst/>
          </a:prstGeom>
        </p:spPr>
        <p:txBody>
          <a:bodyPr wrap="none">
            <a:spAutoFit/>
          </a:bodyPr>
          <a:lstStyle/>
          <a:p>
            <a:pPr lvl="0"/>
            <a:r>
              <a:rPr lang="en-US" dirty="0">
                <a:solidFill>
                  <a:srgbClr val="534949">
                    <a:lumMod val="20000"/>
                    <a:lumOff val="80000"/>
                  </a:srgbClr>
                </a:solidFill>
              </a:rPr>
              <a:t>2. Strategies for reviewing the literature</a:t>
            </a:r>
            <a:endParaRPr lang="nl-BE" dirty="0">
              <a:solidFill>
                <a:srgbClr val="534949">
                  <a:lumMod val="20000"/>
                  <a:lumOff val="80000"/>
                </a:srgbClr>
              </a:solidFill>
            </a:endParaRPr>
          </a:p>
        </p:txBody>
      </p:sp>
      <p:sp>
        <p:nvSpPr>
          <p:cNvPr id="33" name="TextBox 32"/>
          <p:cNvSpPr txBox="1"/>
          <p:nvPr/>
        </p:nvSpPr>
        <p:spPr>
          <a:xfrm>
            <a:off x="4627980" y="4776213"/>
            <a:ext cx="1351864" cy="646331"/>
          </a:xfrm>
          <a:prstGeom prst="rect">
            <a:avLst/>
          </a:prstGeom>
          <a:noFill/>
        </p:spPr>
        <p:txBody>
          <a:bodyPr wrap="square" rtlCol="0">
            <a:spAutoFit/>
          </a:bodyPr>
          <a:lstStyle/>
          <a:p>
            <a:r>
              <a:rPr lang="nl-BE" dirty="0"/>
              <a:t>Meta-analysis</a:t>
            </a:r>
          </a:p>
        </p:txBody>
      </p:sp>
      <p:sp>
        <p:nvSpPr>
          <p:cNvPr id="34" name="TextBox 33"/>
          <p:cNvSpPr txBox="1"/>
          <p:nvPr/>
        </p:nvSpPr>
        <p:spPr>
          <a:xfrm>
            <a:off x="7198524" y="4658652"/>
            <a:ext cx="1351864" cy="923330"/>
          </a:xfrm>
          <a:prstGeom prst="rect">
            <a:avLst/>
          </a:prstGeom>
          <a:noFill/>
        </p:spPr>
        <p:txBody>
          <a:bodyPr wrap="square" rtlCol="0">
            <a:spAutoFit/>
          </a:bodyPr>
          <a:lstStyle/>
          <a:p>
            <a:r>
              <a:rPr lang="nl-BE" dirty="0" err="1"/>
              <a:t>Qualitative</a:t>
            </a:r>
            <a:r>
              <a:rPr lang="nl-BE" dirty="0"/>
              <a:t> </a:t>
            </a:r>
            <a:r>
              <a:rPr lang="nl-BE" dirty="0" err="1"/>
              <a:t>Evidence</a:t>
            </a:r>
            <a:r>
              <a:rPr lang="nl-BE" dirty="0"/>
              <a:t> </a:t>
            </a:r>
            <a:r>
              <a:rPr lang="nl-BE" dirty="0" err="1"/>
              <a:t>Synthesis</a:t>
            </a:r>
            <a:endParaRPr lang="nl-BE" dirty="0"/>
          </a:p>
        </p:txBody>
      </p:sp>
      <p:sp>
        <p:nvSpPr>
          <p:cNvPr id="35" name="Rectangle 34"/>
          <p:cNvSpPr/>
          <p:nvPr/>
        </p:nvSpPr>
        <p:spPr>
          <a:xfrm>
            <a:off x="4324957" y="1901621"/>
            <a:ext cx="1069859" cy="646331"/>
          </a:xfrm>
          <a:prstGeom prst="rect">
            <a:avLst/>
          </a:prstGeom>
        </p:spPr>
        <p:txBody>
          <a:bodyPr wrap="square">
            <a:spAutoFit/>
          </a:bodyPr>
          <a:lstStyle/>
          <a:p>
            <a:r>
              <a:rPr lang="nl-BE" dirty="0" err="1"/>
              <a:t>Umbrella</a:t>
            </a:r>
            <a:r>
              <a:rPr lang="nl-BE" dirty="0"/>
              <a:t> review</a:t>
            </a:r>
          </a:p>
        </p:txBody>
      </p:sp>
    </p:spTree>
    <p:extLst>
      <p:ext uri="{BB962C8B-B14F-4D97-AF65-F5344CB8AC3E}">
        <p14:creationId xmlns:p14="http://schemas.microsoft.com/office/powerpoint/2010/main" val="240864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rotWithShape="1">
          <a:blip r:embed="rId2"/>
          <a:srcRect l="24098" t="20743" r="28620" b="50319"/>
          <a:stretch/>
        </p:blipFill>
        <p:spPr>
          <a:xfrm>
            <a:off x="134910" y="365125"/>
            <a:ext cx="12191992" cy="4197246"/>
          </a:xfrm>
          <a:prstGeom prst="rect">
            <a:avLst/>
          </a:prstGeom>
        </p:spPr>
      </p:pic>
    </p:spTree>
    <p:extLst>
      <p:ext uri="{BB962C8B-B14F-4D97-AF65-F5344CB8AC3E}">
        <p14:creationId xmlns:p14="http://schemas.microsoft.com/office/powerpoint/2010/main" val="2271971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3356</Words>
  <Application>Microsoft Office PowerPoint</Application>
  <PresentationFormat>Widescreen</PresentationFormat>
  <Paragraphs>240</Paragraphs>
  <Slides>11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Situating reviews! Series of doctoral lectures on behalf of  the Cochrane Qualitative and Implementation Methods Group http://methods.cochrane.org/qi/</vt:lpstr>
      <vt:lpstr>Overview</vt:lpstr>
      <vt:lpstr>Why should I do a review of the literature?</vt:lpstr>
      <vt:lpstr>Different types of reviews  (Booth, 2009)</vt:lpstr>
      <vt:lpstr>Different types of reviews          </vt:lpstr>
      <vt:lpstr>Different types of reviews          </vt:lpstr>
      <vt:lpstr>Different types of reviews          </vt:lpstr>
      <vt:lpstr>Different types of reviews          </vt:lpstr>
      <vt:lpstr>Different types of reviews          </vt:lpstr>
      <vt:lpstr>Different types of reviews          </vt:lpstr>
      <vt:lpstr>PowerPoint Presentation</vt:lpstr>
    </vt:vector>
  </TitlesOfParts>
  <Company>KU Leuven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Situating reviews!</dc:title>
  <dc:creator>Karin Hannes</dc:creator>
  <cp:lastModifiedBy>Karin Hannes</cp:lastModifiedBy>
  <cp:revision>6</cp:revision>
  <dcterms:created xsi:type="dcterms:W3CDTF">2016-03-15T14:48:10Z</dcterms:created>
  <dcterms:modified xsi:type="dcterms:W3CDTF">2016-03-25T15:33:09Z</dcterms:modified>
</cp:coreProperties>
</file>