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nl-NL"/>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F11"/>
    <a:srgbClr val="491469"/>
    <a:srgbClr val="A7A9AC"/>
    <a:srgbClr val="B6B8BB"/>
    <a:srgbClr val="954B35"/>
    <a:srgbClr val="A2C83A"/>
    <a:srgbClr val="A1B635"/>
    <a:srgbClr val="A1BE3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026" autoAdjust="0"/>
  </p:normalViewPr>
  <p:slideViewPr>
    <p:cSldViewPr snapToGrid="0" snapToObjects="1">
      <p:cViewPr varScale="1">
        <p:scale>
          <a:sx n="79" d="100"/>
          <a:sy n="79" d="100"/>
        </p:scale>
        <p:origin x="-89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6" d="100"/>
          <a:sy n="86" d="100"/>
        </p:scale>
        <p:origin x="-312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90AEB407-12D8-4FE3-BCDF-E8BD91F36476}" type="datetime1">
              <a:rPr lang="nl-NL"/>
              <a:pPr/>
              <a:t>9-5-2012</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669EBC0D-57EA-4C56-98D7-733DEB67AA87}" type="slidenum">
              <a:rPr lang="nl-NL"/>
              <a:pPr/>
              <a:t>‹#›</a:t>
            </a:fld>
            <a:endParaRPr lang="nl-NL"/>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ACE10E0F-FD4B-4DE3-9853-71F97EA99FAA}" type="datetime1">
              <a:rPr lang="nl-NL"/>
              <a:pPr/>
              <a:t>9-5-2012</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l-NL" noProof="0" smtClean="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smtClean="0"/>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FC18C165-38A2-4FF4-A1BD-D619E01290F4}" type="slidenum">
              <a:rPr lang="nl-NL"/>
              <a:pPr/>
              <a:t>‹#›</a:t>
            </a:fld>
            <a:endParaRPr lang="nl-NL"/>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a:p>
        </p:txBody>
      </p:sp>
      <p:sp>
        <p:nvSpPr>
          <p:cNvPr id="4" name="Slide Number Placeholder 3"/>
          <p:cNvSpPr>
            <a:spLocks noGrp="1"/>
          </p:cNvSpPr>
          <p:nvPr>
            <p:ph type="sldNum" sz="quarter" idx="10"/>
          </p:nvPr>
        </p:nvSpPr>
        <p:spPr/>
        <p:txBody>
          <a:bodyPr/>
          <a:lstStyle/>
          <a:p>
            <a:fld id="{FC18C165-38A2-4FF4-A1BD-D619E01290F4}"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a:p>
        </p:txBody>
      </p:sp>
      <p:sp>
        <p:nvSpPr>
          <p:cNvPr id="4" name="Slide Number Placeholder 3"/>
          <p:cNvSpPr>
            <a:spLocks noGrp="1"/>
          </p:cNvSpPr>
          <p:nvPr>
            <p:ph type="sldNum" sz="quarter" idx="10"/>
          </p:nvPr>
        </p:nvSpPr>
        <p:spPr/>
        <p:txBody>
          <a:bodyPr/>
          <a:lstStyle/>
          <a:p>
            <a:fld id="{FC18C165-38A2-4FF4-A1BD-D619E01290F4}" type="slidenum">
              <a:rPr lang="nl-NL" smtClean="0"/>
              <a:pPr/>
              <a:t>2</a:t>
            </a:fld>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a:p>
        </p:txBody>
      </p:sp>
      <p:sp>
        <p:nvSpPr>
          <p:cNvPr id="4" name="Slide Number Placeholder 3"/>
          <p:cNvSpPr>
            <a:spLocks noGrp="1"/>
          </p:cNvSpPr>
          <p:nvPr>
            <p:ph type="sldNum" sz="quarter" idx="10"/>
          </p:nvPr>
        </p:nvSpPr>
        <p:spPr/>
        <p:txBody>
          <a:bodyPr/>
          <a:lstStyle/>
          <a:p>
            <a:fld id="{FC18C165-38A2-4FF4-A1BD-D619E01290F4}" type="slidenum">
              <a:rPr lang="nl-NL" smtClean="0"/>
              <a:pPr/>
              <a:t>3</a:t>
            </a:fld>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a:p>
        </p:txBody>
      </p:sp>
      <p:sp>
        <p:nvSpPr>
          <p:cNvPr id="4" name="Slide Number Placeholder 3"/>
          <p:cNvSpPr>
            <a:spLocks noGrp="1"/>
          </p:cNvSpPr>
          <p:nvPr>
            <p:ph type="sldNum" sz="quarter" idx="10"/>
          </p:nvPr>
        </p:nvSpPr>
        <p:spPr/>
        <p:txBody>
          <a:bodyPr/>
          <a:lstStyle/>
          <a:p>
            <a:fld id="{FC18C165-38A2-4FF4-A1BD-D619E01290F4}" type="slidenum">
              <a:rPr lang="nl-NL" smtClean="0"/>
              <a:pPr/>
              <a:t>4</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a:p>
        </p:txBody>
      </p:sp>
      <p:sp>
        <p:nvSpPr>
          <p:cNvPr id="4" name="Slide Number Placeholder 3"/>
          <p:cNvSpPr>
            <a:spLocks noGrp="1"/>
          </p:cNvSpPr>
          <p:nvPr>
            <p:ph type="sldNum" sz="quarter" idx="10"/>
          </p:nvPr>
        </p:nvSpPr>
        <p:spPr/>
        <p:txBody>
          <a:bodyPr/>
          <a:lstStyle/>
          <a:p>
            <a:fld id="{FC18C165-38A2-4FF4-A1BD-D619E01290F4}" type="slidenum">
              <a:rPr lang="nl-NL" smtClean="0"/>
              <a:pPr/>
              <a:t>5</a:t>
            </a:fld>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a:p>
        </p:txBody>
      </p:sp>
      <p:sp>
        <p:nvSpPr>
          <p:cNvPr id="4" name="Slide Number Placeholder 3"/>
          <p:cNvSpPr>
            <a:spLocks noGrp="1"/>
          </p:cNvSpPr>
          <p:nvPr>
            <p:ph type="sldNum" sz="quarter" idx="10"/>
          </p:nvPr>
        </p:nvSpPr>
        <p:spPr/>
        <p:txBody>
          <a:bodyPr/>
          <a:lstStyle/>
          <a:p>
            <a:fld id="{FC18C165-38A2-4FF4-A1BD-D619E01290F4}" type="slidenum">
              <a:rPr lang="nl-NL" smtClean="0"/>
              <a:pPr/>
              <a:t>6</a:t>
            </a:fld>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Duitse </a:t>
            </a:r>
            <a:r>
              <a:rPr lang="nl-NL" dirty="0" err="1" smtClean="0"/>
              <a:t>Mietspiegel</a:t>
            </a:r>
            <a:r>
              <a:rPr lang="nl-NL" dirty="0" smtClean="0"/>
              <a:t>: databan</a:t>
            </a:r>
            <a:r>
              <a:rPr lang="nl-NL" baseline="0" dirty="0" smtClean="0"/>
              <a:t>k met gegevens van alle huurcontracten afgelopen vier jaar in de regio</a:t>
            </a:r>
          </a:p>
          <a:p>
            <a:r>
              <a:rPr lang="nl-NL" baseline="0" dirty="0" smtClean="0"/>
              <a:t>Wetenschappelijke </a:t>
            </a:r>
            <a:r>
              <a:rPr lang="nl-NL" baseline="0" dirty="0" err="1" smtClean="0"/>
              <a:t>Mietspiegel</a:t>
            </a:r>
            <a:r>
              <a:rPr lang="nl-NL" baseline="0" dirty="0" smtClean="0"/>
              <a:t> gebaseerd op representatieve steekproef en volgens wetenschappelijke methode bepaald</a:t>
            </a:r>
            <a:endParaRPr lang="nl-NL" dirty="0"/>
          </a:p>
        </p:txBody>
      </p:sp>
      <p:sp>
        <p:nvSpPr>
          <p:cNvPr id="4" name="Slide Number Placeholder 3"/>
          <p:cNvSpPr>
            <a:spLocks noGrp="1"/>
          </p:cNvSpPr>
          <p:nvPr>
            <p:ph type="sldNum" sz="quarter" idx="10"/>
          </p:nvPr>
        </p:nvSpPr>
        <p:spPr/>
        <p:txBody>
          <a:bodyPr/>
          <a:lstStyle/>
          <a:p>
            <a:fld id="{FC18C165-38A2-4FF4-A1BD-D619E01290F4}" type="slidenum">
              <a:rPr lang="nl-NL" smtClean="0"/>
              <a:pPr/>
              <a:t>7</a:t>
            </a:fld>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l-NL" sz="1200" kern="1200" dirty="0" smtClean="0">
                <a:solidFill>
                  <a:schemeClr val="tx1"/>
                </a:solidFill>
                <a:latin typeface="+mn-lt"/>
                <a:ea typeface="ＭＳ Ｐゴシック" charset="-128"/>
                <a:cs typeface="ＭＳ Ｐゴシック" charset="-128"/>
              </a:rPr>
              <a:t>Zo wordt in het Nederlandse ‘</a:t>
            </a:r>
            <a:r>
              <a:rPr lang="nl-NL" sz="1200" kern="1200" dirty="0" err="1" smtClean="0">
                <a:solidFill>
                  <a:schemeClr val="tx1"/>
                </a:solidFill>
                <a:latin typeface="+mn-lt"/>
                <a:ea typeface="ＭＳ Ｐゴシック" charset="-128"/>
                <a:cs typeface="ＭＳ Ｐゴシック" charset="-128"/>
              </a:rPr>
              <a:t>woningwaarderingsstelsel</a:t>
            </a:r>
            <a:r>
              <a:rPr lang="nl-NL" sz="1200" kern="1200" dirty="0" smtClean="0">
                <a:solidFill>
                  <a:schemeClr val="tx1"/>
                </a:solidFill>
                <a:latin typeface="+mn-lt"/>
                <a:ea typeface="ＭＳ Ｐゴシック" charset="-128"/>
                <a:cs typeface="ＭＳ Ｐゴシック" charset="-128"/>
              </a:rPr>
              <a:t>’ de maximale huurprijs bepaald op basis van een puntensysteem dat kenmerken van de woning en de woningomgeving in rekening brengt. Het is de overheid die deze punten normatief oplegt. </a:t>
            </a:r>
          </a:p>
          <a:p>
            <a:pPr marL="0" marR="0" indent="0" algn="l" defTabSz="457200" rtl="0" eaLnBrk="0" fontAlgn="base" latinLnBrk="0" hangingPunct="0">
              <a:lnSpc>
                <a:spcPct val="100000"/>
              </a:lnSpc>
              <a:spcBef>
                <a:spcPct val="30000"/>
              </a:spcBef>
              <a:spcAft>
                <a:spcPct val="0"/>
              </a:spcAft>
              <a:buClrTx/>
              <a:buSzTx/>
              <a:buFontTx/>
              <a:buNone/>
              <a:tabLst/>
              <a:defRPr/>
            </a:pPr>
            <a:r>
              <a:rPr lang="nl-NL" sz="1200" kern="1200" dirty="0" smtClean="0">
                <a:solidFill>
                  <a:schemeClr val="tx1"/>
                </a:solidFill>
                <a:latin typeface="+mn-lt"/>
                <a:ea typeface="ＭＳ Ｐゴシック" charset="-128"/>
                <a:cs typeface="ＭＳ Ｐゴシック" charset="-128"/>
              </a:rPr>
              <a:t>In Zweden mogen huurprijzen voor private woningen niet meer dan 5% hoger liggen dan de prijzen van vergelijkbare woningen in de publieke sector. Deze laatste zijn het resultaat van lokaal overleg tussen bewonersorganisaties en de sociale huisvestingsmaatschappij. </a:t>
            </a:r>
          </a:p>
          <a:p>
            <a:endParaRPr lang="nl-NL" dirty="0"/>
          </a:p>
        </p:txBody>
      </p:sp>
      <p:sp>
        <p:nvSpPr>
          <p:cNvPr id="4" name="Slide Number Placeholder 3"/>
          <p:cNvSpPr>
            <a:spLocks noGrp="1"/>
          </p:cNvSpPr>
          <p:nvPr>
            <p:ph type="sldNum" sz="quarter" idx="10"/>
          </p:nvPr>
        </p:nvSpPr>
        <p:spPr/>
        <p:txBody>
          <a:bodyPr/>
          <a:lstStyle/>
          <a:p>
            <a:fld id="{FC18C165-38A2-4FF4-A1BD-D619E01290F4}" type="slidenum">
              <a:rPr lang="nl-NL" smtClean="0"/>
              <a:pPr/>
              <a:t>8</a:t>
            </a:fld>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l-NL" sz="1200" kern="1200" dirty="0" smtClean="0">
                <a:solidFill>
                  <a:schemeClr val="tx1"/>
                </a:solidFill>
                <a:latin typeface="+mn-lt"/>
                <a:ea typeface="ＭＳ Ｐゴシック" charset="-128"/>
                <a:cs typeface="ＭＳ Ｐゴシック" charset="-128"/>
              </a:rPr>
              <a:t>Engeland, waar de private huurmarkt sedert 1997 gedereguleerd is, maar waar de ‘</a:t>
            </a:r>
            <a:r>
              <a:rPr lang="nl-NL" sz="1200" kern="1200" dirty="0" err="1" smtClean="0">
                <a:solidFill>
                  <a:schemeClr val="tx1"/>
                </a:solidFill>
                <a:latin typeface="+mn-lt"/>
                <a:ea typeface="ＭＳ Ｐゴシック" charset="-128"/>
                <a:cs typeface="ＭＳ Ｐゴシック" charset="-128"/>
              </a:rPr>
              <a:t>local</a:t>
            </a:r>
            <a:r>
              <a:rPr lang="nl-NL" sz="1200" kern="1200" dirty="0" smtClean="0">
                <a:solidFill>
                  <a:schemeClr val="tx1"/>
                </a:solidFill>
                <a:latin typeface="+mn-lt"/>
                <a:ea typeface="ＭＳ Ｐゴシック" charset="-128"/>
                <a:cs typeface="ＭＳ Ｐゴシック" charset="-128"/>
              </a:rPr>
              <a:t> </a:t>
            </a:r>
            <a:r>
              <a:rPr lang="nl-NL" sz="1200" kern="1200" dirty="0" err="1" smtClean="0">
                <a:solidFill>
                  <a:schemeClr val="tx1"/>
                </a:solidFill>
                <a:latin typeface="+mn-lt"/>
                <a:ea typeface="ＭＳ Ｐゴシック" charset="-128"/>
                <a:cs typeface="ＭＳ Ｐゴシック" charset="-128"/>
              </a:rPr>
              <a:t>reference</a:t>
            </a:r>
            <a:r>
              <a:rPr lang="nl-NL" sz="1200" kern="1200" dirty="0" smtClean="0">
                <a:solidFill>
                  <a:schemeClr val="tx1"/>
                </a:solidFill>
                <a:latin typeface="+mn-lt"/>
                <a:ea typeface="ＭＳ Ｐゴシック" charset="-128"/>
                <a:cs typeface="ＭＳ Ｐゴシック" charset="-128"/>
              </a:rPr>
              <a:t> rent’ uit het systeem huursubsidie de </a:t>
            </a:r>
            <a:r>
              <a:rPr lang="nl-NL" sz="1200" kern="1200" dirty="0" err="1" smtClean="0">
                <a:solidFill>
                  <a:schemeClr val="tx1"/>
                </a:solidFill>
                <a:latin typeface="+mn-lt"/>
                <a:ea typeface="ＭＳ Ｐゴシック" charset="-128"/>
                <a:cs typeface="ＭＳ Ｐゴシック" charset="-128"/>
              </a:rPr>
              <a:t>facto</a:t>
            </a:r>
            <a:r>
              <a:rPr lang="nl-NL" sz="1200" kern="1200" dirty="0" smtClean="0">
                <a:solidFill>
                  <a:schemeClr val="tx1"/>
                </a:solidFill>
                <a:latin typeface="+mn-lt"/>
                <a:ea typeface="ＭＳ Ｐゴシック" charset="-128"/>
                <a:cs typeface="ＭＳ Ｐゴシック" charset="-128"/>
              </a:rPr>
              <a:t> fungeert als een huurprijsrooster met invloed op de prijszetting in de private huurmarkt. De invloed is er zo sterk omdat een grote groep van de private huurders een huursubsidie ontvangt. De invoering van richt­huurprijzen die Minister Van den Bossche voor ogen heeft in haar beleidsnota, leunt aan bij dit Engelse systeem.</a:t>
            </a:r>
          </a:p>
          <a:p>
            <a:endParaRPr lang="nl-NL" dirty="0"/>
          </a:p>
        </p:txBody>
      </p:sp>
      <p:sp>
        <p:nvSpPr>
          <p:cNvPr id="4" name="Slide Number Placeholder 3"/>
          <p:cNvSpPr>
            <a:spLocks noGrp="1"/>
          </p:cNvSpPr>
          <p:nvPr>
            <p:ph type="sldNum" sz="quarter" idx="10"/>
          </p:nvPr>
        </p:nvSpPr>
        <p:spPr/>
        <p:txBody>
          <a:bodyPr/>
          <a:lstStyle/>
          <a:p>
            <a:fld id="{FC18C165-38A2-4FF4-A1BD-D619E01290F4}" type="slidenum">
              <a:rPr lang="nl-NL" smtClean="0"/>
              <a:pPr/>
              <a:t>9</a:t>
            </a:fld>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l-NL" sz="1200" kern="1200" dirty="0" smtClean="0">
                <a:solidFill>
                  <a:schemeClr val="tx1"/>
                </a:solidFill>
                <a:latin typeface="+mn-lt"/>
                <a:ea typeface="ＭＳ Ｐゴシック" charset="-128"/>
                <a:cs typeface="ＭＳ Ｐゴシック" charset="-128"/>
              </a:rPr>
              <a:t>Duitsland, waar de </a:t>
            </a:r>
            <a:r>
              <a:rPr lang="nl-NL" sz="1200" kern="1200" dirty="0" err="1" smtClean="0">
                <a:solidFill>
                  <a:schemeClr val="tx1"/>
                </a:solidFill>
                <a:latin typeface="+mn-lt"/>
                <a:ea typeface="ＭＳ Ｐゴシック" charset="-128"/>
                <a:cs typeface="ＭＳ Ｐゴシック" charset="-128"/>
              </a:rPr>
              <a:t>Mietspiegel</a:t>
            </a:r>
            <a:r>
              <a:rPr lang="nl-NL" sz="1200" kern="1200" dirty="0" smtClean="0">
                <a:solidFill>
                  <a:schemeClr val="tx1"/>
                </a:solidFill>
                <a:latin typeface="+mn-lt"/>
                <a:ea typeface="ＭＳ Ｐゴシック" charset="-128"/>
                <a:cs typeface="ＭＳ Ｐゴシック" charset="-128"/>
              </a:rPr>
              <a:t> vooral een informatieve functie heeft naar huurders en verhuurders en het systeem tot doel heeft zo marktconform mogelijk te zijn. De </a:t>
            </a:r>
            <a:r>
              <a:rPr lang="nl-NL" sz="1200" kern="1200" dirty="0" err="1" smtClean="0">
                <a:solidFill>
                  <a:schemeClr val="tx1"/>
                </a:solidFill>
                <a:latin typeface="+mn-lt"/>
                <a:ea typeface="ＭＳ Ｐゴシック" charset="-128"/>
                <a:cs typeface="ＭＳ Ｐゴシック" charset="-128"/>
              </a:rPr>
              <a:t>Mietspiegel</a:t>
            </a:r>
            <a:r>
              <a:rPr lang="nl-NL" sz="1200" kern="1200" dirty="0" smtClean="0">
                <a:solidFill>
                  <a:schemeClr val="tx1"/>
                </a:solidFill>
                <a:latin typeface="+mn-lt"/>
                <a:ea typeface="ＭＳ Ｐゴシック" charset="-128"/>
                <a:cs typeface="ＭＳ Ｐゴシック" charset="-128"/>
              </a:rPr>
              <a:t> is voor concrete contracten enkel bindend ingeval de verhuurder hoge huurstijgingen (meer dan 20%) wil doorvoeren of wanneer woekerhuren worden gevraagd bij nieuwe verhuringen.</a:t>
            </a:r>
          </a:p>
          <a:p>
            <a:endParaRPr lang="nl-NL" dirty="0"/>
          </a:p>
        </p:txBody>
      </p:sp>
      <p:sp>
        <p:nvSpPr>
          <p:cNvPr id="4" name="Slide Number Placeholder 3"/>
          <p:cNvSpPr>
            <a:spLocks noGrp="1"/>
          </p:cNvSpPr>
          <p:nvPr>
            <p:ph type="sldNum" sz="quarter" idx="10"/>
          </p:nvPr>
        </p:nvSpPr>
        <p:spPr/>
        <p:txBody>
          <a:bodyPr/>
          <a:lstStyle/>
          <a:p>
            <a:fld id="{FC18C165-38A2-4FF4-A1BD-D619E01290F4}" type="slidenum">
              <a:rPr lang="nl-NL" smtClean="0"/>
              <a:pPr/>
              <a:t>10</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10" name="Picture 9" descr="bgsteunp_groot2.jpg"/>
          <p:cNvPicPr>
            <a:picLocks noChangeAspect="1"/>
          </p:cNvPicPr>
          <p:nvPr userDrawn="1"/>
        </p:nvPicPr>
        <p:blipFill>
          <a:blip r:embed="rId2"/>
          <a:stretch>
            <a:fillRect/>
          </a:stretch>
        </p:blipFill>
        <p:spPr>
          <a:xfrm>
            <a:off x="0" y="759996"/>
            <a:ext cx="9144000" cy="6098004"/>
          </a:xfrm>
          <a:prstGeom prst="rect">
            <a:avLst/>
          </a:prstGeom>
        </p:spPr>
      </p:pic>
      <p:sp>
        <p:nvSpPr>
          <p:cNvPr id="5" name="Rechthoek 12"/>
          <p:cNvSpPr/>
          <p:nvPr userDrawn="1"/>
        </p:nvSpPr>
        <p:spPr>
          <a:xfrm>
            <a:off x="0" y="0"/>
            <a:ext cx="9144000" cy="162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6" name="Afbeelding 15" descr="KULsedes_K_LOGO.png"/>
          <p:cNvPicPr>
            <a:picLocks noChangeAspect="1"/>
          </p:cNvPicPr>
          <p:nvPr userDrawn="1"/>
        </p:nvPicPr>
        <p:blipFill>
          <a:blip r:embed="rId3"/>
          <a:stretch>
            <a:fillRect/>
          </a:stretch>
        </p:blipFill>
        <p:spPr bwMode="auto">
          <a:xfrm>
            <a:off x="180000" y="180000"/>
            <a:ext cx="2143814" cy="1347826"/>
          </a:xfrm>
          <a:prstGeom prst="rect">
            <a:avLst/>
          </a:prstGeom>
          <a:noFill/>
          <a:ln w="9525">
            <a:noFill/>
            <a:miter lim="800000"/>
            <a:headEnd/>
            <a:tailEnd/>
          </a:ln>
        </p:spPr>
      </p:pic>
      <p:sp>
        <p:nvSpPr>
          <p:cNvPr id="2" name="Titel 1"/>
          <p:cNvSpPr>
            <a:spLocks noGrp="1"/>
          </p:cNvSpPr>
          <p:nvPr>
            <p:ph type="ctrTitle"/>
          </p:nvPr>
        </p:nvSpPr>
        <p:spPr>
          <a:xfrm>
            <a:off x="1584000" y="2700001"/>
            <a:ext cx="7128000" cy="896800"/>
          </a:xfrm>
        </p:spPr>
        <p:txBody>
          <a:bodyPr anchor="t">
            <a:normAutofit/>
          </a:bodyPr>
          <a:lstStyle>
            <a:lvl1pPr algn="l">
              <a:defRPr sz="3600">
                <a:solidFill>
                  <a:schemeClr val="tx1"/>
                </a:solidFill>
              </a:defRPr>
            </a:lvl1pPr>
          </a:lstStyle>
          <a:p>
            <a:r>
              <a:rPr lang="nl-BE" dirty="0" smtClean="0"/>
              <a:t>Titelstijl van model bewerken</a:t>
            </a:r>
            <a:endParaRPr lang="nl-NL" dirty="0"/>
          </a:p>
        </p:txBody>
      </p:sp>
      <p:sp>
        <p:nvSpPr>
          <p:cNvPr id="3" name="Subtitel 2"/>
          <p:cNvSpPr>
            <a:spLocks noGrp="1"/>
          </p:cNvSpPr>
          <p:nvPr>
            <p:ph type="subTitle" idx="1"/>
          </p:nvPr>
        </p:nvSpPr>
        <p:spPr>
          <a:xfrm>
            <a:off x="1584000" y="3886200"/>
            <a:ext cx="7128000" cy="1752600"/>
          </a:xfr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dirty="0" smtClean="0"/>
              <a:t>Klik om de titelstijl van het model te bewerken</a:t>
            </a:r>
            <a:endParaRPr lang="nl-NL" dirty="0"/>
          </a:p>
        </p:txBody>
      </p:sp>
      <p:sp>
        <p:nvSpPr>
          <p:cNvPr id="11" name="Rechthoek 12"/>
          <p:cNvSpPr/>
          <p:nvPr userDrawn="1"/>
        </p:nvSpPr>
        <p:spPr>
          <a:xfrm>
            <a:off x="0" y="6300000"/>
            <a:ext cx="9144000" cy="360000"/>
          </a:xfrm>
          <a:prstGeom prst="rect">
            <a:avLst/>
          </a:prstGeom>
          <a:solidFill>
            <a:srgbClr val="49146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8" name="TextBox 7"/>
          <p:cNvSpPr txBox="1"/>
          <p:nvPr userDrawn="1"/>
        </p:nvSpPr>
        <p:spPr>
          <a:xfrm>
            <a:off x="1583999" y="6290668"/>
            <a:ext cx="7128000" cy="369332"/>
          </a:xfrm>
          <a:prstGeom prst="rect">
            <a:avLst/>
          </a:prstGeom>
          <a:noFill/>
        </p:spPr>
        <p:txBody>
          <a:bodyPr wrap="square" rtlCol="0">
            <a:spAutoFit/>
          </a:bodyPr>
          <a:lstStyle/>
          <a:p>
            <a:r>
              <a:rPr lang="nl-BE" dirty="0" err="1" smtClean="0">
                <a:solidFill>
                  <a:srgbClr val="FFBF11"/>
                </a:solidFill>
              </a:rPr>
              <a:t>www.steunpuntwonen.be</a:t>
            </a:r>
            <a:endParaRPr lang="en-GB" dirty="0">
              <a:solidFill>
                <a:srgbClr val="FFBF1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mtClean="0"/>
              <a:t>Titelstijl van model bewerken</a:t>
            </a:r>
            <a:endParaRPr lang="nl-NL"/>
          </a:p>
        </p:txBody>
      </p:sp>
      <p:sp>
        <p:nvSpPr>
          <p:cNvPr id="3" name="Tijdelijke aanduiding voor inhoud 2"/>
          <p:cNvSpPr>
            <a:spLocks noGrp="1"/>
          </p:cNvSpPr>
          <p:nvPr>
            <p:ph idx="1"/>
          </p:nvPr>
        </p:nvSpPr>
        <p:spPr/>
        <p:txBody>
          <a:bodyPr>
            <a:normAutofit/>
          </a:body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4" name="Tijdelijke aanduiding voor datum 3"/>
          <p:cNvSpPr>
            <a:spLocks noGrp="1"/>
          </p:cNvSpPr>
          <p:nvPr>
            <p:ph type="dt" sz="half" idx="10"/>
          </p:nvPr>
        </p:nvSpPr>
        <p:spPr/>
        <p:txBody>
          <a:bodyPr/>
          <a:lstStyle>
            <a:lvl1pPr>
              <a:defRPr/>
            </a:lvl1pPr>
          </a:lstStyle>
          <a:p>
            <a:fld id="{8D08387A-A1EB-4F15-BC51-85482E7DE6BF}" type="datetime1">
              <a:rPr lang="nl-NL"/>
              <a:pPr/>
              <a:t>9-5-2012</a:t>
            </a:fld>
            <a:endParaRPr lang="nl-NL" dirty="0"/>
          </a:p>
        </p:txBody>
      </p:sp>
      <p:sp>
        <p:nvSpPr>
          <p:cNvPr id="5" name="Tijdelijke aanduiding voor voettekst 4"/>
          <p:cNvSpPr>
            <a:spLocks noGrp="1"/>
          </p:cNvSpPr>
          <p:nvPr>
            <p:ph type="ftr" sz="quarter" idx="11"/>
          </p:nvPr>
        </p:nvSpPr>
        <p:spPr>
          <a:xfrm>
            <a:off x="4533900" y="6480000"/>
            <a:ext cx="3506787" cy="288000"/>
          </a:xfrm>
        </p:spPr>
        <p:txBody>
          <a:bodyPr/>
          <a:lstStyle>
            <a:lvl1pPr>
              <a:defRPr/>
            </a:lvl1pPr>
          </a:lstStyle>
          <a:p>
            <a:pPr>
              <a:defRPr/>
            </a:pPr>
            <a:r>
              <a:rPr lang="nl-NL" dirty="0" smtClean="0"/>
              <a:t>Richthuurprijzen als bruikbaar beleidsinstrument?</a:t>
            </a:r>
            <a:endParaRPr lang="nl-NL" dirty="0"/>
          </a:p>
        </p:txBody>
      </p:sp>
      <p:sp>
        <p:nvSpPr>
          <p:cNvPr id="6" name="Tijdelijke aanduiding voor dianummer 5"/>
          <p:cNvSpPr>
            <a:spLocks noGrp="1"/>
          </p:cNvSpPr>
          <p:nvPr>
            <p:ph type="sldNum" sz="quarter" idx="12"/>
          </p:nvPr>
        </p:nvSpPr>
        <p:spPr/>
        <p:txBody>
          <a:bodyPr/>
          <a:lstStyle>
            <a:lvl1pPr>
              <a:defRPr/>
            </a:lvl1pPr>
          </a:lstStyle>
          <a:p>
            <a:fld id="{4649B964-30BE-4E2F-B901-F5A7AF2330E9}" type="slidenum">
              <a:rPr lang="nl-NL"/>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BE"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smtClean="0"/>
              <a:t>Klik om de tekststijl van het model te bewerken</a:t>
            </a:r>
          </a:p>
        </p:txBody>
      </p:sp>
      <p:sp>
        <p:nvSpPr>
          <p:cNvPr id="4" name="Tijdelijke aanduiding voor datum 3"/>
          <p:cNvSpPr>
            <a:spLocks noGrp="1"/>
          </p:cNvSpPr>
          <p:nvPr>
            <p:ph type="dt" sz="half" idx="10"/>
          </p:nvPr>
        </p:nvSpPr>
        <p:spPr/>
        <p:txBody>
          <a:bodyPr/>
          <a:lstStyle>
            <a:lvl1pPr>
              <a:defRPr/>
            </a:lvl1pPr>
          </a:lstStyle>
          <a:p>
            <a:fld id="{17E44FCC-ACEE-42B5-811F-0989E8276085}" type="datetime1">
              <a:rPr lang="nl-NL"/>
              <a:pPr/>
              <a:t>9-5-2012</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fld id="{0860480B-68AD-4072-B866-2EB1C09CF4FA}" type="slidenum">
              <a:rPr lang="nl-NL"/>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mtClean="0"/>
              <a:t>Titelstijl van model bewerken</a:t>
            </a:r>
            <a:endParaRPr lang="nl-NL"/>
          </a:p>
        </p:txBody>
      </p:sp>
      <p:sp>
        <p:nvSpPr>
          <p:cNvPr id="3" name="Tijdelijke aanduiding voor inhoud 2"/>
          <p:cNvSpPr>
            <a:spLocks noGrp="1"/>
          </p:cNvSpPr>
          <p:nvPr>
            <p:ph sz="half" idx="1"/>
          </p:nvPr>
        </p:nvSpPr>
        <p:spPr>
          <a:xfrm>
            <a:off x="457200" y="1600201"/>
            <a:ext cx="4038600" cy="400984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4" name="Tijdelijke aanduiding voor inhoud 3"/>
          <p:cNvSpPr>
            <a:spLocks noGrp="1"/>
          </p:cNvSpPr>
          <p:nvPr>
            <p:ph sz="half" idx="2"/>
          </p:nvPr>
        </p:nvSpPr>
        <p:spPr>
          <a:xfrm>
            <a:off x="4648200" y="1600200"/>
            <a:ext cx="4038600" cy="4009841"/>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jdelijke aanduiding voor datum 3"/>
          <p:cNvSpPr>
            <a:spLocks noGrp="1"/>
          </p:cNvSpPr>
          <p:nvPr>
            <p:ph type="dt" sz="half" idx="10"/>
          </p:nvPr>
        </p:nvSpPr>
        <p:spPr/>
        <p:txBody>
          <a:bodyPr/>
          <a:lstStyle>
            <a:lvl1pPr>
              <a:defRPr/>
            </a:lvl1pPr>
          </a:lstStyle>
          <a:p>
            <a:fld id="{56A39D8E-ECAE-43C7-882C-584ED95B0A98}" type="datetime1">
              <a:rPr lang="nl-NL"/>
              <a:pPr/>
              <a:t>9-5-2012</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fld id="{15C25E64-3423-4B29-9463-8AAE1C10FC4A}" type="slidenum">
              <a:rPr lang="nl-NL"/>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BE"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smtClean="0"/>
              <a:t>Klik om de tekststijl van het model te bewerken</a:t>
            </a:r>
          </a:p>
        </p:txBody>
      </p:sp>
      <p:sp>
        <p:nvSpPr>
          <p:cNvPr id="4" name="Tijdelijke aanduiding voor inhoud 3"/>
          <p:cNvSpPr>
            <a:spLocks noGrp="1"/>
          </p:cNvSpPr>
          <p:nvPr>
            <p:ph sz="half" idx="2"/>
          </p:nvPr>
        </p:nvSpPr>
        <p:spPr>
          <a:xfrm>
            <a:off x="457200" y="2174875"/>
            <a:ext cx="4040188" cy="339311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Klik om de tekststijl van het model te bewerken</a:t>
            </a:r>
          </a:p>
        </p:txBody>
      </p:sp>
      <p:sp>
        <p:nvSpPr>
          <p:cNvPr id="6" name="Tijdelijke aanduiding voor inhoud 5"/>
          <p:cNvSpPr>
            <a:spLocks noGrp="1"/>
          </p:cNvSpPr>
          <p:nvPr>
            <p:ph sz="quarter" idx="4"/>
          </p:nvPr>
        </p:nvSpPr>
        <p:spPr>
          <a:xfrm>
            <a:off x="4645025" y="2174875"/>
            <a:ext cx="4041775" cy="339311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7" name="Tijdelijke aanduiding voor datum 3"/>
          <p:cNvSpPr>
            <a:spLocks noGrp="1"/>
          </p:cNvSpPr>
          <p:nvPr>
            <p:ph type="dt" sz="half" idx="10"/>
          </p:nvPr>
        </p:nvSpPr>
        <p:spPr/>
        <p:txBody>
          <a:bodyPr/>
          <a:lstStyle>
            <a:lvl1pPr>
              <a:defRPr/>
            </a:lvl1pPr>
          </a:lstStyle>
          <a:p>
            <a:fld id="{6AAABBB8-5129-416B-A699-78ECC71A1C41}" type="datetime1">
              <a:rPr lang="nl-NL"/>
              <a:pPr/>
              <a:t>9-5-2012</a:t>
            </a:fld>
            <a:endParaRPr lang="nl-NL"/>
          </a:p>
        </p:txBody>
      </p:sp>
      <p:sp>
        <p:nvSpPr>
          <p:cNvPr id="8" name="Tijdelijke aanduiding voor voettekst 4"/>
          <p:cNvSpPr>
            <a:spLocks noGrp="1"/>
          </p:cNvSpPr>
          <p:nvPr>
            <p:ph type="ftr" sz="quarter" idx="11"/>
          </p:nvPr>
        </p:nvSpPr>
        <p:spPr/>
        <p:txBody>
          <a:bodyPr/>
          <a:lstStyle>
            <a:lvl1pPr>
              <a:defRPr/>
            </a:lvl1pPr>
          </a:lstStyle>
          <a:p>
            <a:pPr>
              <a:defRPr/>
            </a:pPr>
            <a:endParaRPr lang="nl-NL"/>
          </a:p>
        </p:txBody>
      </p:sp>
      <p:sp>
        <p:nvSpPr>
          <p:cNvPr id="9" name="Tijdelijke aanduiding voor dianummer 5"/>
          <p:cNvSpPr>
            <a:spLocks noGrp="1"/>
          </p:cNvSpPr>
          <p:nvPr>
            <p:ph type="sldNum" sz="quarter" idx="12"/>
          </p:nvPr>
        </p:nvSpPr>
        <p:spPr/>
        <p:txBody>
          <a:bodyPr/>
          <a:lstStyle>
            <a:lvl1pPr>
              <a:defRPr/>
            </a:lvl1pPr>
          </a:lstStyle>
          <a:p>
            <a:fld id="{EC300188-B885-4D56-802C-8CDA93C7ABDA}" type="slidenum">
              <a:rPr lang="nl-NL"/>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mtClean="0"/>
              <a:t>Titelstijl van model bewerken</a:t>
            </a:r>
            <a:endParaRPr lang="nl-NL"/>
          </a:p>
        </p:txBody>
      </p:sp>
      <p:sp>
        <p:nvSpPr>
          <p:cNvPr id="3" name="Tijdelijke aanduiding voor datum 3"/>
          <p:cNvSpPr>
            <a:spLocks noGrp="1"/>
          </p:cNvSpPr>
          <p:nvPr>
            <p:ph type="dt" sz="half" idx="10"/>
          </p:nvPr>
        </p:nvSpPr>
        <p:spPr/>
        <p:txBody>
          <a:bodyPr/>
          <a:lstStyle>
            <a:lvl1pPr>
              <a:defRPr/>
            </a:lvl1pPr>
          </a:lstStyle>
          <a:p>
            <a:fld id="{D0844174-B6A8-4142-9D9C-4E009801B694}" type="datetime1">
              <a:rPr lang="nl-NL"/>
              <a:pPr/>
              <a:t>9-5-2012</a:t>
            </a:fld>
            <a:endParaRPr lang="nl-NL"/>
          </a:p>
        </p:txBody>
      </p:sp>
      <p:sp>
        <p:nvSpPr>
          <p:cNvPr id="4" name="Tijdelijke aanduiding voor voettekst 4"/>
          <p:cNvSpPr>
            <a:spLocks noGrp="1"/>
          </p:cNvSpPr>
          <p:nvPr>
            <p:ph type="ftr" sz="quarter" idx="11"/>
          </p:nvPr>
        </p:nvSpPr>
        <p:spPr/>
        <p:txBody>
          <a:bodyPr/>
          <a:lstStyle>
            <a:lvl1pPr>
              <a:defRPr/>
            </a:lvl1pPr>
          </a:lstStyle>
          <a:p>
            <a:pPr>
              <a:defRPr/>
            </a:pPr>
            <a:endParaRPr lang="nl-NL"/>
          </a:p>
        </p:txBody>
      </p:sp>
      <p:sp>
        <p:nvSpPr>
          <p:cNvPr id="5" name="Tijdelijke aanduiding voor dianummer 5"/>
          <p:cNvSpPr>
            <a:spLocks noGrp="1"/>
          </p:cNvSpPr>
          <p:nvPr>
            <p:ph type="sldNum" sz="quarter" idx="12"/>
          </p:nvPr>
        </p:nvSpPr>
        <p:spPr/>
        <p:txBody>
          <a:bodyPr/>
          <a:lstStyle>
            <a:lvl1pPr>
              <a:defRPr/>
            </a:lvl1pPr>
          </a:lstStyle>
          <a:p>
            <a:fld id="{869F4358-F420-4693-96DE-EB2D98B17FFA}" type="slidenum">
              <a:rPr lang="nl-NL"/>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fld id="{D29F43EF-7D8E-4988-8A5C-B02692CD9AA2}" type="datetime1">
              <a:rPr lang="nl-NL"/>
              <a:pPr/>
              <a:t>9-5-2012</a:t>
            </a:fld>
            <a:endParaRPr lang="nl-NL"/>
          </a:p>
        </p:txBody>
      </p:sp>
      <p:sp>
        <p:nvSpPr>
          <p:cNvPr id="3" name="Tijdelijke aanduiding voor voettekst 4"/>
          <p:cNvSpPr>
            <a:spLocks noGrp="1"/>
          </p:cNvSpPr>
          <p:nvPr>
            <p:ph type="ftr" sz="quarter" idx="11"/>
          </p:nvPr>
        </p:nvSpPr>
        <p:spPr/>
        <p:txBody>
          <a:bodyPr/>
          <a:lstStyle>
            <a:lvl1pPr>
              <a:defRPr/>
            </a:lvl1pPr>
          </a:lstStyle>
          <a:p>
            <a:pPr>
              <a:defRPr/>
            </a:pPr>
            <a:endParaRPr lang="nl-NL"/>
          </a:p>
        </p:txBody>
      </p:sp>
      <p:sp>
        <p:nvSpPr>
          <p:cNvPr id="4" name="Tijdelijke aanduiding voor dianummer 5"/>
          <p:cNvSpPr>
            <a:spLocks noGrp="1"/>
          </p:cNvSpPr>
          <p:nvPr>
            <p:ph type="sldNum" sz="quarter" idx="12"/>
          </p:nvPr>
        </p:nvSpPr>
        <p:spPr/>
        <p:txBody>
          <a:bodyPr/>
          <a:lstStyle>
            <a:lvl1pPr>
              <a:defRPr/>
            </a:lvl1pPr>
          </a:lstStyle>
          <a:p>
            <a:fld id="{A98F0675-8C65-48B7-91D7-648B56AF031E}" type="slidenum">
              <a:rPr lang="nl-NL"/>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hthoek 10"/>
          <p:cNvSpPr/>
          <p:nvPr userDrawn="1"/>
        </p:nvSpPr>
        <p:spPr>
          <a:xfrm>
            <a:off x="0" y="6498000"/>
            <a:ext cx="9144000" cy="360000"/>
          </a:xfrm>
          <a:prstGeom prst="rect">
            <a:avLst/>
          </a:prstGeom>
          <a:solidFill>
            <a:srgbClr val="49146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10" name="Rechthoek 9"/>
          <p:cNvSpPr/>
          <p:nvPr userDrawn="1"/>
        </p:nvSpPr>
        <p:spPr>
          <a:xfrm>
            <a:off x="0" y="828000"/>
            <a:ext cx="9144000" cy="5670000"/>
          </a:xfrm>
          <a:prstGeom prst="rect">
            <a:avLst/>
          </a:prstGeom>
          <a:solidFill>
            <a:srgbClr val="A7A9AC">
              <a:alpha val="4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1029" name="Tijdelijke aanduiding voor titel 1"/>
          <p:cNvSpPr>
            <a:spLocks noGrp="1"/>
          </p:cNvSpPr>
          <p:nvPr>
            <p:ph type="title"/>
          </p:nvPr>
        </p:nvSpPr>
        <p:spPr bwMode="auto">
          <a:xfrm>
            <a:off x="900113" y="0"/>
            <a:ext cx="6840000" cy="1079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BE" dirty="0" smtClean="0"/>
              <a:t>Titelstijl van model bewerken</a:t>
            </a:r>
            <a:endParaRPr lang="nl-NL" dirty="0" smtClean="0"/>
          </a:p>
        </p:txBody>
      </p:sp>
      <p:sp>
        <p:nvSpPr>
          <p:cNvPr id="1030" name="Tijdelijke aanduiding voor tekst 2"/>
          <p:cNvSpPr>
            <a:spLocks noGrp="1"/>
          </p:cNvSpPr>
          <p:nvPr>
            <p:ph type="body" idx="1"/>
          </p:nvPr>
        </p:nvSpPr>
        <p:spPr bwMode="auto">
          <a:xfrm>
            <a:off x="900113" y="1800225"/>
            <a:ext cx="7704137" cy="3776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smtClean="0"/>
          </a:p>
        </p:txBody>
      </p:sp>
      <p:sp>
        <p:nvSpPr>
          <p:cNvPr id="4" name="Tijdelijke aanduiding voor datum 3"/>
          <p:cNvSpPr>
            <a:spLocks noGrp="1"/>
          </p:cNvSpPr>
          <p:nvPr>
            <p:ph type="dt" sz="half" idx="2"/>
          </p:nvPr>
        </p:nvSpPr>
        <p:spPr>
          <a:xfrm>
            <a:off x="3276600" y="6480000"/>
            <a:ext cx="1257300" cy="288000"/>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BF11"/>
                </a:solidFill>
                <a:latin typeface="Calibri" charset="0"/>
              </a:defRPr>
            </a:lvl1pPr>
          </a:lstStyle>
          <a:p>
            <a:fld id="{0AC4FC09-DFBE-4A33-BA63-CDA80C4A9CE3}" type="datetime1">
              <a:rPr lang="nl-NL" smtClean="0"/>
              <a:pPr/>
              <a:t>9-5-2012</a:t>
            </a:fld>
            <a:endParaRPr lang="nl-NL" dirty="0"/>
          </a:p>
        </p:txBody>
      </p:sp>
      <p:sp>
        <p:nvSpPr>
          <p:cNvPr id="5" name="Tijdelijke aanduiding voor voettekst 4"/>
          <p:cNvSpPr>
            <a:spLocks noGrp="1"/>
          </p:cNvSpPr>
          <p:nvPr>
            <p:ph type="ftr" sz="quarter" idx="3"/>
          </p:nvPr>
        </p:nvSpPr>
        <p:spPr>
          <a:xfrm>
            <a:off x="4856163" y="6480000"/>
            <a:ext cx="2895600" cy="288000"/>
          </a:xfrm>
          <a:prstGeom prst="rect">
            <a:avLst/>
          </a:prstGeom>
        </p:spPr>
        <p:txBody>
          <a:bodyPr vert="horz" lIns="91440" tIns="45720" rIns="91440" bIns="45720" rtlCol="0" anchor="ctr"/>
          <a:lstStyle>
            <a:lvl1pPr algn="ctr" fontAlgn="auto">
              <a:spcBef>
                <a:spcPts val="0"/>
              </a:spcBef>
              <a:spcAft>
                <a:spcPts val="0"/>
              </a:spcAft>
              <a:defRPr sz="1200">
                <a:solidFill>
                  <a:srgbClr val="FFBF11"/>
                </a:solidFill>
                <a:latin typeface="+mn-lt"/>
                <a:ea typeface="+mn-ea"/>
                <a:cs typeface="+mn-cs"/>
              </a:defRPr>
            </a:lvl1pPr>
          </a:lstStyle>
          <a:p>
            <a:pPr>
              <a:defRPr/>
            </a:pPr>
            <a:endParaRPr lang="nl-NL" dirty="0"/>
          </a:p>
        </p:txBody>
      </p:sp>
      <p:sp>
        <p:nvSpPr>
          <p:cNvPr id="6" name="Tijdelijke aanduiding voor dianummer 5"/>
          <p:cNvSpPr>
            <a:spLocks noGrp="1"/>
          </p:cNvSpPr>
          <p:nvPr>
            <p:ph type="sldNum" sz="quarter" idx="4"/>
          </p:nvPr>
        </p:nvSpPr>
        <p:spPr>
          <a:xfrm>
            <a:off x="8040688" y="6480000"/>
            <a:ext cx="646112" cy="288000"/>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BF11"/>
                </a:solidFill>
                <a:latin typeface="Calibri" charset="0"/>
              </a:defRPr>
            </a:lvl1pPr>
          </a:lstStyle>
          <a:p>
            <a:fld id="{5554EA25-FAF0-4407-9991-93AD54C2A6DB}" type="slidenum">
              <a:rPr lang="nl-NL" smtClean="0"/>
              <a:pPr/>
              <a:t>‹#›</a:t>
            </a:fld>
            <a:endParaRPr lang="nl-NL"/>
          </a:p>
        </p:txBody>
      </p:sp>
      <p:pic>
        <p:nvPicPr>
          <p:cNvPr id="1035" name="Afbeelding 12" descr="DEF_HIVA_LOGO_ZONDERBASELINE.png"/>
          <p:cNvPicPr>
            <a:picLocks noChangeAspect="1"/>
          </p:cNvPicPr>
          <p:nvPr userDrawn="1"/>
        </p:nvPicPr>
        <p:blipFill>
          <a:blip r:embed="rId9"/>
          <a:stretch>
            <a:fillRect/>
          </a:stretch>
        </p:blipFill>
        <p:spPr bwMode="auto">
          <a:xfrm>
            <a:off x="7920000" y="108000"/>
            <a:ext cx="1079906" cy="67894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1" r:id="rId1"/>
    <p:sldLayoutId id="2147483665" r:id="rId2"/>
    <p:sldLayoutId id="2147483666" r:id="rId3"/>
    <p:sldLayoutId id="2147483667" r:id="rId4"/>
    <p:sldLayoutId id="2147483668" r:id="rId5"/>
    <p:sldLayoutId id="2147483669" r:id="rId6"/>
    <p:sldLayoutId id="2147483670" r:id="rId7"/>
  </p:sldLayoutIdLst>
  <p:timing>
    <p:tnLst>
      <p:par>
        <p:cTn id="1" dur="indefinite" restart="never" nodeType="tmRoot"/>
      </p:par>
    </p:tnLst>
  </p:timing>
  <p:hf hdr="0"/>
  <p:txStyles>
    <p:titleStyle>
      <a:lvl1pPr algn="l" defTabSz="457200" rtl="0" eaLnBrk="0" fontAlgn="base" hangingPunct="0">
        <a:spcBef>
          <a:spcPct val="0"/>
        </a:spcBef>
        <a:spcAft>
          <a:spcPct val="0"/>
        </a:spcAft>
        <a:defRPr sz="2800" kern="1200" baseline="0">
          <a:solidFill>
            <a:srgbClr val="491469"/>
          </a:solidFill>
          <a:latin typeface="Arial"/>
          <a:ea typeface="ＭＳ Ｐゴシック" charset="-128"/>
          <a:cs typeface="Arial"/>
        </a:defRPr>
      </a:lvl1pPr>
      <a:lvl2pPr algn="l" defTabSz="457200" rtl="0" eaLnBrk="0" fontAlgn="base" hangingPunct="0">
        <a:spcBef>
          <a:spcPct val="0"/>
        </a:spcBef>
        <a:spcAft>
          <a:spcPct val="0"/>
        </a:spcAft>
        <a:defRPr sz="2800">
          <a:solidFill>
            <a:schemeClr val="bg1"/>
          </a:solidFill>
          <a:latin typeface="Arial" charset="0"/>
          <a:ea typeface="ＭＳ Ｐゴシック" charset="-128"/>
        </a:defRPr>
      </a:lvl2pPr>
      <a:lvl3pPr algn="l" defTabSz="457200" rtl="0" eaLnBrk="0" fontAlgn="base" hangingPunct="0">
        <a:spcBef>
          <a:spcPct val="0"/>
        </a:spcBef>
        <a:spcAft>
          <a:spcPct val="0"/>
        </a:spcAft>
        <a:defRPr sz="2800">
          <a:solidFill>
            <a:schemeClr val="bg1"/>
          </a:solidFill>
          <a:latin typeface="Arial" charset="0"/>
          <a:ea typeface="ＭＳ Ｐゴシック" charset="-128"/>
        </a:defRPr>
      </a:lvl3pPr>
      <a:lvl4pPr algn="l" defTabSz="457200" rtl="0" eaLnBrk="0" fontAlgn="base" hangingPunct="0">
        <a:spcBef>
          <a:spcPct val="0"/>
        </a:spcBef>
        <a:spcAft>
          <a:spcPct val="0"/>
        </a:spcAft>
        <a:defRPr sz="2800">
          <a:solidFill>
            <a:schemeClr val="bg1"/>
          </a:solidFill>
          <a:latin typeface="Arial" charset="0"/>
          <a:ea typeface="ＭＳ Ｐゴシック" charset="-128"/>
        </a:defRPr>
      </a:lvl4pPr>
      <a:lvl5pPr algn="l" defTabSz="457200" rtl="0" eaLnBrk="0" fontAlgn="base" hangingPunct="0">
        <a:spcBef>
          <a:spcPct val="0"/>
        </a:spcBef>
        <a:spcAft>
          <a:spcPct val="0"/>
        </a:spcAft>
        <a:defRPr sz="2800">
          <a:solidFill>
            <a:schemeClr val="bg1"/>
          </a:solidFill>
          <a:latin typeface="Arial" charset="0"/>
          <a:ea typeface="ＭＳ Ｐゴシック" charset="-128"/>
        </a:defRPr>
      </a:lvl5pPr>
      <a:lvl6pPr marL="457200" algn="l" defTabSz="457200" rtl="0" fontAlgn="base">
        <a:spcBef>
          <a:spcPct val="0"/>
        </a:spcBef>
        <a:spcAft>
          <a:spcPct val="0"/>
        </a:spcAft>
        <a:defRPr sz="2800">
          <a:solidFill>
            <a:schemeClr val="bg1"/>
          </a:solidFill>
          <a:latin typeface="Arial" charset="0"/>
          <a:ea typeface="ＭＳ Ｐゴシック" charset="-128"/>
        </a:defRPr>
      </a:lvl6pPr>
      <a:lvl7pPr marL="914400" algn="l" defTabSz="457200" rtl="0" fontAlgn="base">
        <a:spcBef>
          <a:spcPct val="0"/>
        </a:spcBef>
        <a:spcAft>
          <a:spcPct val="0"/>
        </a:spcAft>
        <a:defRPr sz="2800">
          <a:solidFill>
            <a:schemeClr val="bg1"/>
          </a:solidFill>
          <a:latin typeface="Arial" charset="0"/>
          <a:ea typeface="ＭＳ Ｐゴシック" charset="-128"/>
        </a:defRPr>
      </a:lvl7pPr>
      <a:lvl8pPr marL="1371600" algn="l" defTabSz="457200" rtl="0" fontAlgn="base">
        <a:spcBef>
          <a:spcPct val="0"/>
        </a:spcBef>
        <a:spcAft>
          <a:spcPct val="0"/>
        </a:spcAft>
        <a:defRPr sz="2800">
          <a:solidFill>
            <a:schemeClr val="bg1"/>
          </a:solidFill>
          <a:latin typeface="Arial" charset="0"/>
          <a:ea typeface="ＭＳ Ｐゴシック" charset="-128"/>
        </a:defRPr>
      </a:lvl8pPr>
      <a:lvl9pPr marL="1828800" algn="l" defTabSz="457200" rtl="0" fontAlgn="base">
        <a:spcBef>
          <a:spcPct val="0"/>
        </a:spcBef>
        <a:spcAft>
          <a:spcPct val="0"/>
        </a:spcAft>
        <a:defRPr sz="2800">
          <a:solidFill>
            <a:schemeClr val="bg1"/>
          </a:solidFill>
          <a:latin typeface="Arial" charset="0"/>
          <a:ea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ＭＳ Ｐゴシック" charset="-128"/>
          <a:cs typeface="Arial"/>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Arial"/>
          <a:ea typeface="ＭＳ Ｐゴシック" charset="-128"/>
          <a:cs typeface="Arial"/>
        </a:defRPr>
      </a:lvl2pPr>
      <a:lvl3pPr marL="1143000" indent="-228600" algn="l" defTabSz="457200" rtl="0" eaLnBrk="0" fontAlgn="base" hangingPunct="0">
        <a:spcBef>
          <a:spcPct val="20000"/>
        </a:spcBef>
        <a:spcAft>
          <a:spcPct val="0"/>
        </a:spcAft>
        <a:buFont typeface="Arial" charset="0"/>
        <a:buChar char="•"/>
        <a:defRPr sz="2800" kern="1200">
          <a:solidFill>
            <a:schemeClr val="tx1"/>
          </a:solidFill>
          <a:latin typeface="Arial"/>
          <a:ea typeface="ＭＳ Ｐゴシック" charset="-128"/>
          <a:cs typeface="Arial"/>
        </a:defRPr>
      </a:lvl3pPr>
      <a:lvl4pPr marL="1600200" indent="-228600" algn="l" defTabSz="457200" rtl="0" eaLnBrk="0" fontAlgn="base" hangingPunct="0">
        <a:spcBef>
          <a:spcPct val="20000"/>
        </a:spcBef>
        <a:spcAft>
          <a:spcPct val="0"/>
        </a:spcAft>
        <a:buFont typeface="Arial" charset="0"/>
        <a:buChar char="–"/>
        <a:defRPr sz="2800" kern="1200">
          <a:solidFill>
            <a:schemeClr val="tx1"/>
          </a:solidFill>
          <a:latin typeface="Arial"/>
          <a:ea typeface="ＭＳ Ｐゴシック" charset="-128"/>
          <a:cs typeface="Arial"/>
        </a:defRPr>
      </a:lvl4pPr>
      <a:lvl5pPr marL="2057400" indent="-228600" algn="l" defTabSz="457200" rtl="0" eaLnBrk="0" fontAlgn="base" hangingPunct="0">
        <a:spcBef>
          <a:spcPct val="20000"/>
        </a:spcBef>
        <a:spcAft>
          <a:spcPct val="0"/>
        </a:spcAft>
        <a:buFont typeface="Arial" charset="0"/>
        <a:buChar char="»"/>
        <a:defRPr sz="28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3"/>
          <p:cNvSpPr>
            <a:spLocks noGrp="1"/>
          </p:cNvSpPr>
          <p:nvPr>
            <p:ph type="ctrTitle"/>
          </p:nvPr>
        </p:nvSpPr>
        <p:spPr>
          <a:xfrm>
            <a:off x="2663825" y="2700338"/>
            <a:ext cx="6048375" cy="896937"/>
          </a:xfrm>
        </p:spPr>
        <p:txBody>
          <a:bodyPr>
            <a:normAutofit fontScale="90000"/>
          </a:bodyPr>
          <a:lstStyle/>
          <a:p>
            <a:pPr eaLnBrk="1" hangingPunct="1"/>
            <a:r>
              <a:rPr lang="nl-BE" dirty="0" smtClean="0">
                <a:latin typeface="Arial" charset="0"/>
              </a:rPr>
              <a:t>Richthuurprijzen als bruikbaar beleidsinstrument?</a:t>
            </a:r>
          </a:p>
        </p:txBody>
      </p:sp>
      <p:sp>
        <p:nvSpPr>
          <p:cNvPr id="11267" name="Subtitel 4"/>
          <p:cNvSpPr>
            <a:spLocks noGrp="1"/>
          </p:cNvSpPr>
          <p:nvPr>
            <p:ph type="subTitle" idx="1"/>
          </p:nvPr>
        </p:nvSpPr>
        <p:spPr>
          <a:xfrm>
            <a:off x="2663825" y="3886200"/>
            <a:ext cx="6048375" cy="1752600"/>
          </a:xfrm>
        </p:spPr>
        <p:txBody>
          <a:bodyPr/>
          <a:lstStyle/>
          <a:p>
            <a:pPr eaLnBrk="1" hangingPunct="1"/>
            <a:r>
              <a:rPr lang="nl-BE" dirty="0" smtClean="0">
                <a:solidFill>
                  <a:schemeClr val="bg1">
                    <a:lumMod val="50000"/>
                  </a:schemeClr>
                </a:solidFill>
                <a:latin typeface="Arial" charset="0"/>
              </a:rPr>
              <a:t>Sien Winters, HIVA – KU Leuven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9"/>
          <p:cNvSpPr>
            <a:spLocks noGrp="1"/>
          </p:cNvSpPr>
          <p:nvPr>
            <p:ph type="title"/>
          </p:nvPr>
        </p:nvSpPr>
        <p:spPr/>
        <p:txBody>
          <a:bodyPr/>
          <a:lstStyle/>
          <a:p>
            <a:pPr eaLnBrk="1" hangingPunct="1"/>
            <a:r>
              <a:rPr lang="nl-BE" dirty="0" smtClean="0">
                <a:latin typeface="Arial" charset="0"/>
              </a:rPr>
              <a:t>Verwarring troef!</a:t>
            </a:r>
          </a:p>
        </p:txBody>
      </p:sp>
      <p:sp>
        <p:nvSpPr>
          <p:cNvPr id="12291" name="Tijdelijke aanduiding voor inhoud 10"/>
          <p:cNvSpPr>
            <a:spLocks noGrp="1"/>
          </p:cNvSpPr>
          <p:nvPr>
            <p:ph idx="1"/>
          </p:nvPr>
        </p:nvSpPr>
        <p:spPr/>
        <p:txBody>
          <a:bodyPr>
            <a:normAutofit fontScale="92500" lnSpcReduction="20000"/>
          </a:bodyPr>
          <a:lstStyle/>
          <a:p>
            <a:pPr eaLnBrk="1" hangingPunct="1">
              <a:buNone/>
            </a:pPr>
            <a:r>
              <a:rPr lang="nl-BE" b="1" dirty="0" smtClean="0">
                <a:latin typeface="Arial" charset="0"/>
              </a:rPr>
              <a:t>richthuurprijzen…</a:t>
            </a:r>
          </a:p>
          <a:p>
            <a:pPr eaLnBrk="1" hangingPunct="1">
              <a:buNone/>
            </a:pPr>
            <a:r>
              <a:rPr lang="nl-BE" dirty="0" smtClean="0">
                <a:latin typeface="Arial" charset="0"/>
              </a:rPr>
              <a:t>					…	geobjectiveerde huurprijzen</a:t>
            </a:r>
          </a:p>
          <a:p>
            <a:pPr eaLnBrk="1" hangingPunct="1">
              <a:buNone/>
            </a:pPr>
            <a:r>
              <a:rPr lang="nl-BE" dirty="0" smtClean="0">
                <a:latin typeface="Arial" charset="0"/>
              </a:rPr>
              <a:t>		</a:t>
            </a:r>
            <a:r>
              <a:rPr lang="nl-BE" dirty="0" err="1" smtClean="0">
                <a:latin typeface="Arial" charset="0"/>
              </a:rPr>
              <a:t>huurprijsomkadering</a:t>
            </a:r>
            <a:r>
              <a:rPr lang="nl-BE" dirty="0" smtClean="0">
                <a:latin typeface="Arial" charset="0"/>
              </a:rPr>
              <a:t>…</a:t>
            </a:r>
          </a:p>
          <a:p>
            <a:pPr eaLnBrk="1" hangingPunct="1">
              <a:buNone/>
            </a:pPr>
            <a:r>
              <a:rPr lang="nl-BE" dirty="0" smtClean="0">
                <a:latin typeface="Arial" charset="0"/>
              </a:rPr>
              <a:t>				…	huurprijsrooster</a:t>
            </a:r>
          </a:p>
          <a:p>
            <a:pPr eaLnBrk="1" hangingPunct="1">
              <a:buNone/>
            </a:pPr>
            <a:r>
              <a:rPr lang="nl-BE" dirty="0" smtClean="0">
                <a:latin typeface="Arial" charset="0"/>
              </a:rPr>
              <a:t>							…	maatstaf van huurprijzen</a:t>
            </a:r>
          </a:p>
          <a:p>
            <a:pPr eaLnBrk="1" hangingPunct="1">
              <a:buNone/>
            </a:pPr>
            <a:r>
              <a:rPr lang="nl-BE" dirty="0" smtClean="0">
                <a:latin typeface="Arial" charset="0"/>
              </a:rPr>
              <a:t>			referentiehuren…</a:t>
            </a:r>
          </a:p>
          <a:p>
            <a:pPr eaLnBrk="1" hangingPunct="1">
              <a:buNone/>
            </a:pPr>
            <a:endParaRPr lang="nl-BE" dirty="0" smtClean="0">
              <a:latin typeface="Arial" charset="0"/>
            </a:endParaRPr>
          </a:p>
          <a:p>
            <a:pPr eaLnBrk="1" hangingPunct="1">
              <a:buFont typeface="Wingdings"/>
              <a:buChar char="à"/>
            </a:pPr>
            <a:r>
              <a:rPr lang="nl-BE" dirty="0" smtClean="0">
                <a:latin typeface="Arial" charset="0"/>
                <a:sym typeface="Wingdings" pitchFamily="2" charset="2"/>
              </a:rPr>
              <a:t>Zelden helder gedefinieerd</a:t>
            </a:r>
          </a:p>
          <a:p>
            <a:pPr eaLnBrk="1" hangingPunct="1">
              <a:buFont typeface="Wingdings"/>
              <a:buChar char="à"/>
            </a:pPr>
            <a:r>
              <a:rPr lang="nl-BE" dirty="0" smtClean="0">
                <a:latin typeface="Arial" charset="0"/>
                <a:sym typeface="Wingdings" pitchFamily="2" charset="2"/>
              </a:rPr>
              <a:t>Zeer uiteenlopende standpunten </a:t>
            </a:r>
          </a:p>
          <a:p>
            <a:pPr eaLnBrk="1" hangingPunct="1">
              <a:buFont typeface="Wingdings"/>
              <a:buChar char="à"/>
            </a:pPr>
            <a:endParaRPr lang="nl-BE" dirty="0" smtClean="0">
              <a:latin typeface="Arial" charset="0"/>
              <a:sym typeface="Wingdings" pitchFamily="2" charset="2"/>
            </a:endParaRPr>
          </a:p>
          <a:p>
            <a:pPr eaLnBrk="1" hangingPunct="1">
              <a:buNone/>
            </a:pPr>
            <a:endParaRPr lang="nl-BE" dirty="0" smtClean="0">
              <a:latin typeface="Arial" charset="0"/>
            </a:endParaRPr>
          </a:p>
          <a:p>
            <a:pPr eaLnBrk="1" hangingPunct="1">
              <a:buNone/>
            </a:pPr>
            <a:endParaRPr lang="nl-BE" dirty="0" smtClean="0">
              <a:latin typeface="Arial" charset="0"/>
            </a:endParaRPr>
          </a:p>
        </p:txBody>
      </p:sp>
      <p:sp>
        <p:nvSpPr>
          <p:cNvPr id="12292" name="Tijdelijke aanduiding voor datum 9"/>
          <p:cNvSpPr>
            <a:spLocks noGrp="1"/>
          </p:cNvSpPr>
          <p:nvPr>
            <p:ph type="dt" sz="quarter" idx="10"/>
          </p:nvPr>
        </p:nvSpPr>
        <p:spPr/>
        <p:txBody>
          <a:bodyPr/>
          <a:lstStyle/>
          <a:p>
            <a:fld id="{55C9F04D-A341-4E48-8E1A-BE05018C8900}" type="datetime1">
              <a:rPr lang="nl-NL"/>
              <a:pPr/>
              <a:t>9-5-2012</a:t>
            </a:fld>
            <a:endParaRPr lang="nl-NL"/>
          </a:p>
        </p:txBody>
      </p:sp>
      <p:sp>
        <p:nvSpPr>
          <p:cNvPr id="12293" name="Tijdelijke aanduiding voor dianummer 10"/>
          <p:cNvSpPr>
            <a:spLocks noGrp="1"/>
          </p:cNvSpPr>
          <p:nvPr>
            <p:ph type="sldNum" sz="quarter" idx="12"/>
          </p:nvPr>
        </p:nvSpPr>
        <p:spPr/>
        <p:txBody>
          <a:bodyPr/>
          <a:lstStyle/>
          <a:p>
            <a:fld id="{46F44C0A-C152-4CB5-8DF3-34963CA408D8}" type="slidenum">
              <a:rPr lang="nl-NL"/>
              <a:pPr/>
              <a:t>2</a:t>
            </a:fld>
            <a:endParaRPr lang="nl-N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Doel van dit onderzoek</a:t>
            </a:r>
            <a:endParaRPr lang="nl-NL" dirty="0"/>
          </a:p>
        </p:txBody>
      </p:sp>
      <p:sp>
        <p:nvSpPr>
          <p:cNvPr id="3" name="Content Placeholder 2"/>
          <p:cNvSpPr>
            <a:spLocks noGrp="1"/>
          </p:cNvSpPr>
          <p:nvPr>
            <p:ph idx="1"/>
          </p:nvPr>
        </p:nvSpPr>
        <p:spPr/>
        <p:txBody>
          <a:bodyPr/>
          <a:lstStyle/>
          <a:p>
            <a:pPr>
              <a:buNone/>
            </a:pPr>
            <a:r>
              <a:rPr lang="nl-NL" dirty="0" smtClean="0"/>
              <a:t>Begrippen uitklaren en varianten bespreken</a:t>
            </a:r>
          </a:p>
          <a:p>
            <a:pPr>
              <a:buNone/>
            </a:pPr>
            <a:endParaRPr lang="nl-NL" dirty="0" smtClean="0"/>
          </a:p>
          <a:p>
            <a:pPr>
              <a:buNone/>
            </a:pPr>
            <a:r>
              <a:rPr lang="nl-NL" dirty="0" smtClean="0"/>
              <a:t>Zo bijdragen tot een genuanceerde discussie over de wenselijkheid van richthuurprijzen </a:t>
            </a:r>
          </a:p>
          <a:p>
            <a:pPr>
              <a:buNone/>
            </a:pPr>
            <a:endParaRPr lang="nl-NL" dirty="0" smtClean="0"/>
          </a:p>
          <a:p>
            <a:pPr>
              <a:buNone/>
            </a:pPr>
            <a:r>
              <a:rPr lang="nl-NL" dirty="0" smtClean="0"/>
              <a:t>En haalbare voorstellen voor het Vlaamse woonbeleid formuleren</a:t>
            </a:r>
          </a:p>
          <a:p>
            <a:pPr>
              <a:buNone/>
            </a:pP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endParaRPr lang="nl-NL"/>
          </a:p>
        </p:txBody>
      </p:sp>
      <p:sp>
        <p:nvSpPr>
          <p:cNvPr id="6" name="Slide Number Placeholder 5"/>
          <p:cNvSpPr>
            <a:spLocks noGrp="1"/>
          </p:cNvSpPr>
          <p:nvPr>
            <p:ph type="sldNum" sz="quarter" idx="12"/>
          </p:nvPr>
        </p:nvSpPr>
        <p:spPr/>
        <p:txBody>
          <a:bodyPr/>
          <a:lstStyle/>
          <a:p>
            <a:fld id="{4649B964-30BE-4E2F-B901-F5A7AF2330E9}" type="slidenum">
              <a:rPr lang="nl-NL" smtClean="0"/>
              <a:pPr/>
              <a:t>3</a:t>
            </a:fld>
            <a:endParaRPr lang="nl-N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Definitie richthuurprijzen</a:t>
            </a:r>
            <a:endParaRPr lang="nl-NL" dirty="0"/>
          </a:p>
        </p:txBody>
      </p:sp>
      <p:sp>
        <p:nvSpPr>
          <p:cNvPr id="3" name="Content Placeholder 2"/>
          <p:cNvSpPr>
            <a:spLocks noGrp="1"/>
          </p:cNvSpPr>
          <p:nvPr>
            <p:ph idx="1"/>
          </p:nvPr>
        </p:nvSpPr>
        <p:spPr/>
        <p:txBody>
          <a:bodyPr/>
          <a:lstStyle/>
          <a:p>
            <a:pPr>
              <a:buNone/>
            </a:pPr>
            <a:r>
              <a:rPr lang="nl-NL" sz="2400" dirty="0" smtClean="0"/>
              <a:t>Richthuurprijzen leggen een </a:t>
            </a:r>
            <a:r>
              <a:rPr lang="nl-NL" sz="2400" u="sng" dirty="0" smtClean="0"/>
              <a:t>objectieve relatie </a:t>
            </a:r>
            <a:r>
              <a:rPr lang="nl-NL" sz="2400" dirty="0" smtClean="0"/>
              <a:t>tussen</a:t>
            </a:r>
          </a:p>
          <a:p>
            <a:pPr>
              <a:buFontTx/>
              <a:buChar char="-"/>
            </a:pPr>
            <a:r>
              <a:rPr lang="nl-NL" sz="2400" dirty="0" smtClean="0"/>
              <a:t>kenmerken en kwaliteit van de woning enerzijds</a:t>
            </a:r>
          </a:p>
          <a:p>
            <a:pPr>
              <a:buFontTx/>
              <a:buChar char="-"/>
            </a:pPr>
            <a:r>
              <a:rPr lang="nl-NL" sz="2400" dirty="0" smtClean="0"/>
              <a:t>prijs van de woningen anderzijds</a:t>
            </a:r>
          </a:p>
          <a:p>
            <a:pPr>
              <a:buNone/>
            </a:pPr>
            <a:endParaRPr lang="nl-NL" sz="2400" dirty="0" smtClean="0"/>
          </a:p>
          <a:p>
            <a:pPr>
              <a:buNone/>
            </a:pPr>
            <a:r>
              <a:rPr lang="nl-NL" sz="2400" dirty="0" smtClean="0"/>
              <a:t>met als </a:t>
            </a:r>
            <a:r>
              <a:rPr lang="nl-NL" sz="2400" u="sng" dirty="0" smtClean="0"/>
              <a:t>functie</a:t>
            </a:r>
            <a:r>
              <a:rPr lang="nl-NL" sz="2400" dirty="0" smtClean="0"/>
              <a:t> onredelijke huurprijzen te voorkomen</a:t>
            </a:r>
          </a:p>
          <a:p>
            <a:pPr>
              <a:buNone/>
            </a:pPr>
            <a:endParaRPr lang="nl-NL" dirty="0" smtClean="0"/>
          </a:p>
          <a:p>
            <a:pPr>
              <a:buNone/>
            </a:pP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r>
              <a:rPr lang="nl-NL" smtClean="0"/>
              <a:t>Richthuurprijzen als bruikbaar beleidsinstrument?</a:t>
            </a:r>
            <a:endParaRPr lang="nl-NL" dirty="0"/>
          </a:p>
        </p:txBody>
      </p:sp>
      <p:sp>
        <p:nvSpPr>
          <p:cNvPr id="6" name="Slide Number Placeholder 5"/>
          <p:cNvSpPr>
            <a:spLocks noGrp="1"/>
          </p:cNvSpPr>
          <p:nvPr>
            <p:ph type="sldNum" sz="quarter" idx="12"/>
          </p:nvPr>
        </p:nvSpPr>
        <p:spPr/>
        <p:txBody>
          <a:bodyPr/>
          <a:lstStyle/>
          <a:p>
            <a:fld id="{4649B964-30BE-4E2F-B901-F5A7AF2330E9}" type="slidenum">
              <a:rPr lang="nl-NL" smtClean="0"/>
              <a:pPr/>
              <a:t>4</a:t>
            </a:fld>
            <a:endParaRPr lang="nl-N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Objectieve relatie (1)</a:t>
            </a:r>
            <a:endParaRPr lang="nl-NL" dirty="0"/>
          </a:p>
        </p:txBody>
      </p:sp>
      <p:sp>
        <p:nvSpPr>
          <p:cNvPr id="3" name="Content Placeholder 2"/>
          <p:cNvSpPr>
            <a:spLocks noGrp="1"/>
          </p:cNvSpPr>
          <p:nvPr>
            <p:ph idx="1"/>
          </p:nvPr>
        </p:nvSpPr>
        <p:spPr>
          <a:xfrm>
            <a:off x="900113" y="1370457"/>
            <a:ext cx="7704137" cy="3776663"/>
          </a:xfrm>
        </p:spPr>
        <p:txBody>
          <a:bodyPr>
            <a:normAutofit fontScale="85000" lnSpcReduction="20000"/>
          </a:bodyPr>
          <a:lstStyle/>
          <a:p>
            <a:pPr marL="514350" indent="-514350">
              <a:buAutoNum type="arabicPeriod"/>
            </a:pPr>
            <a:r>
              <a:rPr lang="nl-NL" dirty="0" smtClean="0"/>
              <a:t>Op </a:t>
            </a:r>
            <a:r>
              <a:rPr lang="nl-NL" b="1" dirty="0" smtClean="0"/>
              <a:t>normatieve</a:t>
            </a:r>
            <a:r>
              <a:rPr lang="nl-NL" dirty="0" smtClean="0"/>
              <a:t> basis</a:t>
            </a:r>
          </a:p>
          <a:p>
            <a:pPr marL="514350" indent="-514350">
              <a:buAutoNum type="arabicPeriod"/>
            </a:pPr>
            <a:endParaRPr lang="nl-NL" dirty="0" smtClean="0"/>
          </a:p>
          <a:p>
            <a:pPr marL="514350" indent="-514350">
              <a:buFontTx/>
              <a:buChar char="-"/>
            </a:pPr>
            <a:r>
              <a:rPr lang="nl-NL" dirty="0" smtClean="0"/>
              <a:t>Beoordeling door de klant, </a:t>
            </a:r>
            <a:r>
              <a:rPr lang="nl-NL" dirty="0" err="1" smtClean="0"/>
              <a:t>bv</a:t>
            </a:r>
            <a:r>
              <a:rPr lang="nl-NL" dirty="0" smtClean="0"/>
              <a:t> via enquêtes</a:t>
            </a:r>
          </a:p>
          <a:p>
            <a:pPr marL="514350" indent="-514350">
              <a:buFontTx/>
              <a:buChar char="-"/>
            </a:pPr>
            <a:r>
              <a:rPr lang="nl-NL" dirty="0" smtClean="0"/>
              <a:t>Beoordeling door de overheid, bv. op basis van norm voor betaalbaarheid of volgens punten (</a:t>
            </a:r>
            <a:r>
              <a:rPr lang="nl-NL" dirty="0" err="1" smtClean="0"/>
              <a:t>cfr</a:t>
            </a:r>
            <a:r>
              <a:rPr lang="nl-NL" dirty="0" smtClean="0"/>
              <a:t> Nederland)</a:t>
            </a:r>
          </a:p>
          <a:p>
            <a:pPr marL="514350" indent="-514350">
              <a:buFontTx/>
              <a:buChar char="-"/>
            </a:pPr>
            <a:r>
              <a:rPr lang="nl-NL" dirty="0" smtClean="0"/>
              <a:t>Beoordeling in overleg tussen huurders en verhuurders (</a:t>
            </a:r>
            <a:r>
              <a:rPr lang="nl-NL" dirty="0" err="1" smtClean="0"/>
              <a:t>cfr</a:t>
            </a:r>
            <a:r>
              <a:rPr lang="nl-NL" dirty="0" smtClean="0"/>
              <a:t> Zweden)</a:t>
            </a:r>
          </a:p>
          <a:p>
            <a:pPr marL="514350" indent="-514350">
              <a:buNone/>
            </a:pPr>
            <a:endParaRPr lang="nl-NL" dirty="0" smtClean="0"/>
          </a:p>
          <a:p>
            <a:pPr marL="514350" indent="-514350">
              <a:buNone/>
            </a:pPr>
            <a:r>
              <a:rPr lang="nl-NL" dirty="0" smtClean="0">
                <a:sym typeface="Wingdings" pitchFamily="2" charset="2"/>
              </a:rPr>
              <a:t> </a:t>
            </a:r>
            <a:r>
              <a:rPr lang="nl-NL" dirty="0" smtClean="0"/>
              <a:t>Risico: verhuurder krijgt onvoldoende rendement en is niet geïnteresseerd in investering</a:t>
            </a:r>
          </a:p>
          <a:p>
            <a:pPr marL="514350" indent="-514350">
              <a:buFontTx/>
              <a:buChar char="-"/>
            </a:pP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r>
              <a:rPr lang="nl-NL" smtClean="0"/>
              <a:t>Richthuurprijzen als bruikbaar beleidsinstrument?</a:t>
            </a:r>
            <a:endParaRPr lang="nl-NL" dirty="0"/>
          </a:p>
        </p:txBody>
      </p:sp>
      <p:sp>
        <p:nvSpPr>
          <p:cNvPr id="6" name="Slide Number Placeholder 5"/>
          <p:cNvSpPr>
            <a:spLocks noGrp="1"/>
          </p:cNvSpPr>
          <p:nvPr>
            <p:ph type="sldNum" sz="quarter" idx="12"/>
          </p:nvPr>
        </p:nvSpPr>
        <p:spPr/>
        <p:txBody>
          <a:bodyPr/>
          <a:lstStyle/>
          <a:p>
            <a:fld id="{4649B964-30BE-4E2F-B901-F5A7AF2330E9}" type="slidenum">
              <a:rPr lang="nl-NL" smtClean="0"/>
              <a:pPr/>
              <a:t>5</a:t>
            </a:fld>
            <a:endParaRPr lang="nl-N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Objectieve relatie (2)</a:t>
            </a:r>
            <a:endParaRPr lang="nl-NL" dirty="0"/>
          </a:p>
        </p:txBody>
      </p:sp>
      <p:sp>
        <p:nvSpPr>
          <p:cNvPr id="3" name="Content Placeholder 2"/>
          <p:cNvSpPr>
            <a:spLocks noGrp="1"/>
          </p:cNvSpPr>
          <p:nvPr>
            <p:ph idx="1"/>
          </p:nvPr>
        </p:nvSpPr>
        <p:spPr/>
        <p:txBody>
          <a:bodyPr>
            <a:normAutofit fontScale="77500" lnSpcReduction="20000"/>
          </a:bodyPr>
          <a:lstStyle/>
          <a:p>
            <a:pPr>
              <a:buNone/>
            </a:pPr>
            <a:r>
              <a:rPr lang="nl-NL" dirty="0" smtClean="0"/>
              <a:t>2. Op basis van </a:t>
            </a:r>
            <a:r>
              <a:rPr lang="nl-NL" b="1" dirty="0" smtClean="0"/>
              <a:t>kostprijzen</a:t>
            </a:r>
            <a:r>
              <a:rPr lang="nl-NL" dirty="0" smtClean="0"/>
              <a:t> (</a:t>
            </a:r>
            <a:r>
              <a:rPr lang="nl-NL" dirty="0" err="1" smtClean="0"/>
              <a:t>cfr</a:t>
            </a:r>
            <a:r>
              <a:rPr lang="nl-NL" dirty="0" smtClean="0"/>
              <a:t> Luxemburg):</a:t>
            </a:r>
          </a:p>
          <a:p>
            <a:pPr>
              <a:buNone/>
            </a:pPr>
            <a:endParaRPr lang="nl-NL" dirty="0" smtClean="0"/>
          </a:p>
          <a:p>
            <a:pPr>
              <a:buFontTx/>
              <a:buChar char="-"/>
            </a:pPr>
            <a:r>
              <a:rPr lang="nl-NL" dirty="0" smtClean="0"/>
              <a:t>Schatting van investeringskosten (bouw en renovatie)</a:t>
            </a:r>
          </a:p>
          <a:p>
            <a:pPr>
              <a:buFontTx/>
              <a:buChar char="-"/>
            </a:pPr>
            <a:r>
              <a:rPr lang="nl-NL" dirty="0" smtClean="0"/>
              <a:t>Waardevermindering, belastingen, verzekeringen, administratiekosten…</a:t>
            </a:r>
          </a:p>
          <a:p>
            <a:pPr>
              <a:buFontTx/>
              <a:buChar char="-"/>
            </a:pPr>
            <a:r>
              <a:rPr lang="nl-NL" dirty="0" smtClean="0"/>
              <a:t>Gewenst rendement</a:t>
            </a:r>
          </a:p>
          <a:p>
            <a:pPr>
              <a:buFontTx/>
              <a:buChar char="-"/>
            </a:pPr>
            <a:endParaRPr lang="nl-NL" dirty="0" smtClean="0"/>
          </a:p>
          <a:p>
            <a:pPr>
              <a:buFont typeface="Wingdings"/>
              <a:buChar char="à"/>
            </a:pPr>
            <a:r>
              <a:rPr lang="nl-NL" dirty="0" smtClean="0">
                <a:sym typeface="Wingdings" pitchFamily="2" charset="2"/>
              </a:rPr>
              <a:t>Risico: </a:t>
            </a:r>
          </a:p>
          <a:p>
            <a:pPr>
              <a:buFontTx/>
              <a:buChar char="-"/>
            </a:pPr>
            <a:r>
              <a:rPr lang="nl-NL" dirty="0" smtClean="0">
                <a:sym typeface="Wingdings" pitchFamily="2" charset="2"/>
              </a:rPr>
              <a:t>woning is niet betaalbaar voor huurder</a:t>
            </a:r>
          </a:p>
          <a:p>
            <a:pPr>
              <a:buFontTx/>
              <a:buChar char="-"/>
            </a:pPr>
            <a:r>
              <a:rPr lang="nl-NL" dirty="0" smtClean="0">
                <a:sym typeface="Wingdings" pitchFamily="2" charset="2"/>
              </a:rPr>
              <a:t>Administratief omslachtig</a:t>
            </a:r>
            <a:endParaRPr lang="nl-NL" dirty="0" smtClean="0"/>
          </a:p>
          <a:p>
            <a:pPr>
              <a:buFontTx/>
              <a:buChar char="-"/>
            </a:pPr>
            <a:endParaRPr lang="nl-NL" dirty="0" smtClean="0"/>
          </a:p>
          <a:p>
            <a:pPr>
              <a:buFontTx/>
              <a:buChar char="-"/>
            </a:pP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r>
              <a:rPr lang="nl-NL" smtClean="0"/>
              <a:t>Richthuurprijzen als bruikbaar beleidsinstrument?</a:t>
            </a:r>
            <a:endParaRPr lang="nl-NL" dirty="0"/>
          </a:p>
        </p:txBody>
      </p:sp>
      <p:sp>
        <p:nvSpPr>
          <p:cNvPr id="6" name="Slide Number Placeholder 5"/>
          <p:cNvSpPr>
            <a:spLocks noGrp="1"/>
          </p:cNvSpPr>
          <p:nvPr>
            <p:ph type="sldNum" sz="quarter" idx="12"/>
          </p:nvPr>
        </p:nvSpPr>
        <p:spPr/>
        <p:txBody>
          <a:bodyPr/>
          <a:lstStyle/>
          <a:p>
            <a:fld id="{4649B964-30BE-4E2F-B901-F5A7AF2330E9}" type="slidenum">
              <a:rPr lang="nl-NL" smtClean="0"/>
              <a:pPr/>
              <a:t>6</a:t>
            </a:fld>
            <a:endParaRPr lang="nl-N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Objectieve relatie (3)</a:t>
            </a:r>
            <a:endParaRPr lang="nl-NL" dirty="0"/>
          </a:p>
        </p:txBody>
      </p:sp>
      <p:sp>
        <p:nvSpPr>
          <p:cNvPr id="3" name="Content Placeholder 2"/>
          <p:cNvSpPr>
            <a:spLocks noGrp="1"/>
          </p:cNvSpPr>
          <p:nvPr>
            <p:ph idx="1"/>
          </p:nvPr>
        </p:nvSpPr>
        <p:spPr/>
        <p:txBody>
          <a:bodyPr>
            <a:normAutofit fontScale="85000" lnSpcReduction="20000"/>
          </a:bodyPr>
          <a:lstStyle/>
          <a:p>
            <a:pPr>
              <a:buNone/>
            </a:pPr>
            <a:r>
              <a:rPr lang="nl-NL" dirty="0" smtClean="0"/>
              <a:t>3. Op basis van </a:t>
            </a:r>
            <a:r>
              <a:rPr lang="nl-NL" b="1" dirty="0" smtClean="0"/>
              <a:t>marktprijzen</a:t>
            </a:r>
          </a:p>
          <a:p>
            <a:pPr>
              <a:buNone/>
            </a:pPr>
            <a:endParaRPr lang="nl-NL" dirty="0" smtClean="0"/>
          </a:p>
          <a:p>
            <a:pPr>
              <a:buFontTx/>
              <a:buChar char="-"/>
            </a:pPr>
            <a:r>
              <a:rPr lang="nl-NL" dirty="0" smtClean="0"/>
              <a:t>Marktwaarden van gelijkaardige woningen op vergelijkbare locaties (</a:t>
            </a:r>
            <a:r>
              <a:rPr lang="nl-NL" dirty="0" err="1" smtClean="0"/>
              <a:t>cfr</a:t>
            </a:r>
            <a:r>
              <a:rPr lang="nl-NL" dirty="0" smtClean="0"/>
              <a:t>. Duitsland)</a:t>
            </a:r>
          </a:p>
          <a:p>
            <a:pPr>
              <a:buFontTx/>
              <a:buChar char="-"/>
            </a:pPr>
            <a:r>
              <a:rPr lang="nl-NL" dirty="0" smtClean="0"/>
              <a:t>Kan zowel boven als onder kostprijs zijn</a:t>
            </a:r>
          </a:p>
          <a:p>
            <a:pPr>
              <a:buFontTx/>
              <a:buChar char="-"/>
            </a:pPr>
            <a:r>
              <a:rPr lang="nl-NL" dirty="0" smtClean="0"/>
              <a:t>Minst marktverstorend</a:t>
            </a:r>
          </a:p>
          <a:p>
            <a:pPr>
              <a:buFontTx/>
              <a:buChar char="-"/>
            </a:pPr>
            <a:r>
              <a:rPr lang="nl-NL" dirty="0" smtClean="0"/>
              <a:t>Correcties voor onredelijke prijzen mogelijk</a:t>
            </a:r>
          </a:p>
          <a:p>
            <a:pPr>
              <a:buFontTx/>
              <a:buChar char="-"/>
            </a:pPr>
            <a:endParaRPr lang="nl-NL" dirty="0" smtClean="0"/>
          </a:p>
          <a:p>
            <a:pPr>
              <a:buNone/>
            </a:pPr>
            <a:r>
              <a:rPr lang="nl-NL" dirty="0" smtClean="0"/>
              <a:t>Moeilijkheid: Uitgebreide databank nodig</a:t>
            </a:r>
          </a:p>
          <a:p>
            <a:pPr>
              <a:buNone/>
            </a:pPr>
            <a:r>
              <a:rPr lang="nl-NL" dirty="0" smtClean="0">
                <a:sym typeface="Wingdings" pitchFamily="2" charset="2"/>
              </a:rPr>
              <a:t> </a:t>
            </a:r>
            <a:r>
              <a:rPr lang="nl-NL" dirty="0" err="1" smtClean="0">
                <a:sym typeface="Wingdings" pitchFamily="2" charset="2"/>
              </a:rPr>
              <a:t>Hedonische</a:t>
            </a:r>
            <a:r>
              <a:rPr lang="nl-NL" dirty="0" smtClean="0">
                <a:sym typeface="Wingdings" pitchFamily="2" charset="2"/>
              </a:rPr>
              <a:t> prijsanalyse kan oplossing bieden</a:t>
            </a: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r>
              <a:rPr lang="nl-NL" smtClean="0"/>
              <a:t>Richthuurprijzen als bruikbaar beleidsinstrument?</a:t>
            </a:r>
            <a:endParaRPr lang="nl-NL" dirty="0"/>
          </a:p>
        </p:txBody>
      </p:sp>
      <p:sp>
        <p:nvSpPr>
          <p:cNvPr id="6" name="Slide Number Placeholder 5"/>
          <p:cNvSpPr>
            <a:spLocks noGrp="1"/>
          </p:cNvSpPr>
          <p:nvPr>
            <p:ph type="sldNum" sz="quarter" idx="12"/>
          </p:nvPr>
        </p:nvSpPr>
        <p:spPr/>
        <p:txBody>
          <a:bodyPr/>
          <a:lstStyle/>
          <a:p>
            <a:fld id="{4649B964-30BE-4E2F-B901-F5A7AF2330E9}" type="slidenum">
              <a:rPr lang="nl-NL" smtClean="0"/>
              <a:pPr/>
              <a:t>7</a:t>
            </a:fld>
            <a:endParaRPr lang="nl-N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Functies (1)</a:t>
            </a:r>
            <a:endParaRPr lang="nl-NL" dirty="0"/>
          </a:p>
        </p:txBody>
      </p:sp>
      <p:sp>
        <p:nvSpPr>
          <p:cNvPr id="3" name="Content Placeholder 2"/>
          <p:cNvSpPr>
            <a:spLocks noGrp="1"/>
          </p:cNvSpPr>
          <p:nvPr>
            <p:ph idx="1"/>
          </p:nvPr>
        </p:nvSpPr>
        <p:spPr/>
        <p:txBody>
          <a:bodyPr/>
          <a:lstStyle/>
          <a:p>
            <a:pPr marL="514350" indent="-514350">
              <a:buAutoNum type="arabicPeriod"/>
            </a:pPr>
            <a:r>
              <a:rPr lang="nl-NL" b="1" dirty="0" smtClean="0"/>
              <a:t>Bindend</a:t>
            </a:r>
            <a:r>
              <a:rPr lang="nl-NL" dirty="0" smtClean="0"/>
              <a:t> voor de huurprijs</a:t>
            </a:r>
          </a:p>
          <a:p>
            <a:pPr marL="514350" indent="-514350">
              <a:buAutoNum type="arabicPeriod"/>
            </a:pPr>
            <a:endParaRPr lang="nl-NL" dirty="0" smtClean="0"/>
          </a:p>
          <a:p>
            <a:pPr marL="514350" indent="-514350">
              <a:buFontTx/>
              <a:buChar char="-"/>
            </a:pPr>
            <a:r>
              <a:rPr lang="nl-NL" dirty="0" err="1" smtClean="0"/>
              <a:t>Cfr</a:t>
            </a:r>
            <a:r>
              <a:rPr lang="nl-NL" dirty="0" smtClean="0"/>
              <a:t> Nederland en Zweden</a:t>
            </a:r>
          </a:p>
          <a:p>
            <a:pPr marL="514350" indent="-514350">
              <a:buFontTx/>
              <a:buChar char="-"/>
            </a:pPr>
            <a:r>
              <a:rPr lang="nl-NL" dirty="0" smtClean="0"/>
              <a:t>Houdt de huurprijzen laag</a:t>
            </a:r>
          </a:p>
          <a:p>
            <a:pPr marL="514350" indent="-514350">
              <a:buFontTx/>
              <a:buChar char="-"/>
            </a:pPr>
            <a:r>
              <a:rPr lang="nl-NL" dirty="0" smtClean="0"/>
              <a:t>Risico op te laag rendement voor verhuurders en krimp van de markt</a:t>
            </a: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r>
              <a:rPr lang="nl-NL" smtClean="0"/>
              <a:t>Richthuurprijzen als bruikbaar beleidsinstrument?</a:t>
            </a:r>
            <a:endParaRPr lang="nl-NL" dirty="0"/>
          </a:p>
        </p:txBody>
      </p:sp>
      <p:sp>
        <p:nvSpPr>
          <p:cNvPr id="6" name="Slide Number Placeholder 5"/>
          <p:cNvSpPr>
            <a:spLocks noGrp="1"/>
          </p:cNvSpPr>
          <p:nvPr>
            <p:ph type="sldNum" sz="quarter" idx="12"/>
          </p:nvPr>
        </p:nvSpPr>
        <p:spPr/>
        <p:txBody>
          <a:bodyPr/>
          <a:lstStyle/>
          <a:p>
            <a:fld id="{4649B964-30BE-4E2F-B901-F5A7AF2330E9}" type="slidenum">
              <a:rPr lang="nl-NL" smtClean="0"/>
              <a:pPr/>
              <a:t>8</a:t>
            </a:fld>
            <a:endParaRPr lang="nl-N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Functies (2)</a:t>
            </a:r>
            <a:endParaRPr lang="nl-NL" dirty="0"/>
          </a:p>
        </p:txBody>
      </p:sp>
      <p:sp>
        <p:nvSpPr>
          <p:cNvPr id="3" name="Content Placeholder 2"/>
          <p:cNvSpPr>
            <a:spLocks noGrp="1"/>
          </p:cNvSpPr>
          <p:nvPr>
            <p:ph idx="1"/>
          </p:nvPr>
        </p:nvSpPr>
        <p:spPr/>
        <p:txBody>
          <a:bodyPr>
            <a:normAutofit fontScale="92500" lnSpcReduction="10000"/>
          </a:bodyPr>
          <a:lstStyle/>
          <a:p>
            <a:pPr>
              <a:buNone/>
            </a:pPr>
            <a:r>
              <a:rPr lang="nl-NL" dirty="0" smtClean="0"/>
              <a:t>2. Toepassing in </a:t>
            </a:r>
            <a:r>
              <a:rPr lang="nl-NL" b="1" dirty="0" smtClean="0"/>
              <a:t>beleidsinstrumenten</a:t>
            </a:r>
          </a:p>
          <a:p>
            <a:pPr>
              <a:buNone/>
            </a:pPr>
            <a:endParaRPr lang="nl-NL" dirty="0" smtClean="0"/>
          </a:p>
          <a:p>
            <a:pPr>
              <a:buFontTx/>
              <a:buChar char="-"/>
            </a:pPr>
            <a:r>
              <a:rPr lang="nl-NL" dirty="0" smtClean="0"/>
              <a:t>bv. geldt als maximum huurprijs indien huurder / verhuurder subsidie genieten</a:t>
            </a:r>
          </a:p>
          <a:p>
            <a:pPr>
              <a:buFontTx/>
              <a:buChar char="-"/>
            </a:pPr>
            <a:r>
              <a:rPr lang="nl-NL" dirty="0" err="1" smtClean="0"/>
              <a:t>Cfr</a:t>
            </a:r>
            <a:r>
              <a:rPr lang="nl-NL" dirty="0" smtClean="0"/>
              <a:t> Engeland: </a:t>
            </a:r>
            <a:r>
              <a:rPr lang="nl-NL" dirty="0" err="1" smtClean="0"/>
              <a:t>local</a:t>
            </a:r>
            <a:r>
              <a:rPr lang="nl-NL" dirty="0" smtClean="0"/>
              <a:t> </a:t>
            </a:r>
            <a:r>
              <a:rPr lang="nl-NL" dirty="0" err="1" smtClean="0"/>
              <a:t>reference</a:t>
            </a:r>
            <a:r>
              <a:rPr lang="nl-NL" dirty="0" smtClean="0"/>
              <a:t> rent</a:t>
            </a:r>
          </a:p>
          <a:p>
            <a:pPr>
              <a:buFontTx/>
              <a:buChar char="-"/>
            </a:pPr>
            <a:r>
              <a:rPr lang="nl-NL" dirty="0" smtClean="0"/>
              <a:t>Invloed op de ruimere markt is afhankelijk van omvang subsidiesysteem </a:t>
            </a:r>
          </a:p>
          <a:p>
            <a:pPr>
              <a:buFontTx/>
              <a:buChar char="-"/>
            </a:pPr>
            <a:r>
              <a:rPr lang="nl-NL" dirty="0" smtClean="0"/>
              <a:t>Vlaanderen: mogelijkheid tot toepassing bij huursubsidie, renovatiepremie…</a:t>
            </a: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r>
              <a:rPr lang="nl-NL" smtClean="0"/>
              <a:t>Richthuurprijzen als bruikbaar beleidsinstrument?</a:t>
            </a:r>
            <a:endParaRPr lang="nl-NL" dirty="0"/>
          </a:p>
        </p:txBody>
      </p:sp>
      <p:sp>
        <p:nvSpPr>
          <p:cNvPr id="6" name="Slide Number Placeholder 5"/>
          <p:cNvSpPr>
            <a:spLocks noGrp="1"/>
          </p:cNvSpPr>
          <p:nvPr>
            <p:ph type="sldNum" sz="quarter" idx="12"/>
          </p:nvPr>
        </p:nvSpPr>
        <p:spPr/>
        <p:txBody>
          <a:bodyPr/>
          <a:lstStyle/>
          <a:p>
            <a:fld id="{4649B964-30BE-4E2F-B901-F5A7AF2330E9}" type="slidenum">
              <a:rPr lang="nl-NL" smtClean="0"/>
              <a:pPr/>
              <a:t>9</a:t>
            </a:fld>
            <a:endParaRPr lang="nl-N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Functies (3)</a:t>
            </a:r>
            <a:endParaRPr lang="nl-NL" dirty="0"/>
          </a:p>
        </p:txBody>
      </p:sp>
      <p:sp>
        <p:nvSpPr>
          <p:cNvPr id="3" name="Content Placeholder 2"/>
          <p:cNvSpPr>
            <a:spLocks noGrp="1"/>
          </p:cNvSpPr>
          <p:nvPr>
            <p:ph idx="1"/>
          </p:nvPr>
        </p:nvSpPr>
        <p:spPr/>
        <p:txBody>
          <a:bodyPr>
            <a:normAutofit fontScale="92500" lnSpcReduction="20000"/>
          </a:bodyPr>
          <a:lstStyle/>
          <a:p>
            <a:pPr>
              <a:buNone/>
            </a:pPr>
            <a:r>
              <a:rPr lang="nl-NL" dirty="0" smtClean="0"/>
              <a:t>3. </a:t>
            </a:r>
            <a:r>
              <a:rPr lang="nl-NL" b="1" dirty="0" smtClean="0"/>
              <a:t>Transparantie</a:t>
            </a:r>
            <a:r>
              <a:rPr lang="nl-NL" dirty="0" smtClean="0"/>
              <a:t> van de markt verbeteren</a:t>
            </a:r>
          </a:p>
          <a:p>
            <a:pPr>
              <a:buNone/>
            </a:pPr>
            <a:endParaRPr lang="nl-NL" dirty="0" smtClean="0"/>
          </a:p>
          <a:p>
            <a:pPr>
              <a:buFontTx/>
              <a:buChar char="-"/>
            </a:pPr>
            <a:r>
              <a:rPr lang="nl-NL" dirty="0" smtClean="0"/>
              <a:t>doel: efficiëntie van de markt verhogen en uitwassen tegengaan</a:t>
            </a:r>
          </a:p>
          <a:p>
            <a:pPr>
              <a:buFontTx/>
              <a:buChar char="-"/>
            </a:pPr>
            <a:r>
              <a:rPr lang="nl-NL" dirty="0" err="1" smtClean="0"/>
              <a:t>Cfr</a:t>
            </a:r>
            <a:r>
              <a:rPr lang="nl-NL" dirty="0" smtClean="0"/>
              <a:t> Duitsland</a:t>
            </a:r>
          </a:p>
          <a:p>
            <a:pPr>
              <a:buFontTx/>
              <a:buChar char="-"/>
            </a:pPr>
            <a:r>
              <a:rPr lang="nl-NL" dirty="0" smtClean="0"/>
              <a:t>Vlaanderen:</a:t>
            </a:r>
          </a:p>
          <a:p>
            <a:pPr lvl="1">
              <a:buFontTx/>
              <a:buChar char="-"/>
            </a:pPr>
            <a:r>
              <a:rPr lang="nl-NL" dirty="0" smtClean="0"/>
              <a:t>Mogelijkheden via software </a:t>
            </a:r>
            <a:r>
              <a:rPr lang="nl-NL" dirty="0" err="1" smtClean="0"/>
              <a:t>tool</a:t>
            </a:r>
            <a:r>
              <a:rPr lang="nl-NL" dirty="0" smtClean="0"/>
              <a:t> gebaseerd op </a:t>
            </a:r>
            <a:r>
              <a:rPr lang="nl-NL" dirty="0" err="1" smtClean="0"/>
              <a:t>hedonische</a:t>
            </a:r>
            <a:r>
              <a:rPr lang="nl-NL" dirty="0" smtClean="0"/>
              <a:t> prijsanalyse</a:t>
            </a:r>
          </a:p>
          <a:p>
            <a:pPr lvl="1">
              <a:buFontTx/>
              <a:buChar char="-"/>
            </a:pPr>
            <a:r>
              <a:rPr lang="nl-NL" dirty="0" smtClean="0"/>
              <a:t>Toepassing mogelijk bij verhuring </a:t>
            </a:r>
            <a:r>
              <a:rPr lang="nl-NL" dirty="0" err="1" smtClean="0"/>
              <a:t>SVK’s</a:t>
            </a:r>
            <a:r>
              <a:rPr lang="nl-NL" dirty="0" smtClean="0"/>
              <a:t> / </a:t>
            </a:r>
            <a:r>
              <a:rPr lang="nl-NL" dirty="0" err="1" smtClean="0"/>
              <a:t>SHM’s</a:t>
            </a:r>
            <a:endParaRPr lang="nl-NL" dirty="0" smtClean="0"/>
          </a:p>
          <a:p>
            <a:pPr>
              <a:buFontTx/>
              <a:buChar char="-"/>
            </a:pPr>
            <a:endParaRPr lang="nl-NL" dirty="0"/>
          </a:p>
        </p:txBody>
      </p:sp>
      <p:sp>
        <p:nvSpPr>
          <p:cNvPr id="4" name="Date Placeholder 3"/>
          <p:cNvSpPr>
            <a:spLocks noGrp="1"/>
          </p:cNvSpPr>
          <p:nvPr>
            <p:ph type="dt" sz="half" idx="10"/>
          </p:nvPr>
        </p:nvSpPr>
        <p:spPr/>
        <p:txBody>
          <a:bodyPr/>
          <a:lstStyle/>
          <a:p>
            <a:fld id="{8D08387A-A1EB-4F15-BC51-85482E7DE6BF}" type="datetime1">
              <a:rPr lang="nl-NL" smtClean="0"/>
              <a:pPr/>
              <a:t>9-5-2012</a:t>
            </a:fld>
            <a:endParaRPr lang="nl-NL" dirty="0"/>
          </a:p>
        </p:txBody>
      </p:sp>
      <p:sp>
        <p:nvSpPr>
          <p:cNvPr id="5" name="Footer Placeholder 4"/>
          <p:cNvSpPr>
            <a:spLocks noGrp="1"/>
          </p:cNvSpPr>
          <p:nvPr>
            <p:ph type="ftr" sz="quarter" idx="11"/>
          </p:nvPr>
        </p:nvSpPr>
        <p:spPr/>
        <p:txBody>
          <a:bodyPr/>
          <a:lstStyle/>
          <a:p>
            <a:pPr>
              <a:defRPr/>
            </a:pPr>
            <a:r>
              <a:rPr lang="nl-NL" smtClean="0"/>
              <a:t>Richthuurprijzen als bruikbaar beleidsinstrument?</a:t>
            </a:r>
            <a:endParaRPr lang="nl-NL" dirty="0"/>
          </a:p>
        </p:txBody>
      </p:sp>
      <p:sp>
        <p:nvSpPr>
          <p:cNvPr id="6" name="Slide Number Placeholder 5"/>
          <p:cNvSpPr>
            <a:spLocks noGrp="1"/>
          </p:cNvSpPr>
          <p:nvPr>
            <p:ph type="sldNum" sz="quarter" idx="12"/>
          </p:nvPr>
        </p:nvSpPr>
        <p:spPr/>
        <p:txBody>
          <a:bodyPr/>
          <a:lstStyle/>
          <a:p>
            <a:fld id="{4649B964-30BE-4E2F-B901-F5A7AF2330E9}" type="slidenum">
              <a:rPr lang="nl-NL" smtClean="0"/>
              <a:pPr/>
              <a:t>10</a:t>
            </a:fld>
            <a:endParaRPr lang="nl-NL"/>
          </a:p>
        </p:txBody>
      </p:sp>
    </p:spTree>
  </p:cSld>
  <p:clrMapOvr>
    <a:masterClrMapping/>
  </p:clrMapOvr>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307</TotalTime>
  <Words>641</Words>
  <Application>Microsoft Office PowerPoint</Application>
  <PresentationFormat>On-screen Show (4:3)</PresentationFormat>
  <Paragraphs>115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Office-thema</vt:lpstr>
      <vt:lpstr>Richthuurprijzen als bruikbaar beleidsinstrument?</vt:lpstr>
      <vt:lpstr>Verwarring troef!</vt:lpstr>
      <vt:lpstr>Doel van dit onderzoek</vt:lpstr>
      <vt:lpstr>Definitie richthuurprijzen</vt:lpstr>
      <vt:lpstr>Objectieve relatie (1)</vt:lpstr>
      <vt:lpstr>Objectieve relatie (2)</vt:lpstr>
      <vt:lpstr>Objectieve relatie (3)</vt:lpstr>
      <vt:lpstr>Functies (1)</vt:lpstr>
      <vt:lpstr>Functies (2)</vt:lpstr>
      <vt:lpstr>Functies (3)</vt:lpstr>
    </vt:vector>
  </TitlesOfParts>
  <Company>Altera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Steunpunt Transities voor Duurzame Ontwikkeling</dc:title>
  <dc:creator>Liesbeth Villa</dc:creator>
  <cp:lastModifiedBy>Winters Sien</cp:lastModifiedBy>
  <cp:revision>22</cp:revision>
  <dcterms:created xsi:type="dcterms:W3CDTF">2010-02-26T11:08:48Z</dcterms:created>
  <dcterms:modified xsi:type="dcterms:W3CDTF">2012-05-09T12:14:06Z</dcterms:modified>
</cp:coreProperties>
</file>