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
  </p:handoutMasterIdLst>
  <p:sldIdLst>
    <p:sldId id="256" r:id="rId2"/>
  </p:sldIdLst>
  <p:sldSz cx="32404050" cy="43205400"/>
  <p:notesSz cx="6858000" cy="9144000"/>
  <p:defaultTextStyle>
    <a:defPPr>
      <a:defRPr lang="en-US"/>
    </a:defPPr>
    <a:lvl1pPr algn="l" defTabSz="4319588" rtl="0" fontAlgn="base">
      <a:spcBef>
        <a:spcPct val="0"/>
      </a:spcBef>
      <a:spcAft>
        <a:spcPct val="0"/>
      </a:spcAft>
      <a:defRPr sz="8500" kern="1200">
        <a:solidFill>
          <a:schemeClr val="tx1"/>
        </a:solidFill>
        <a:latin typeface="Arial" charset="0"/>
        <a:ea typeface="+mn-ea"/>
        <a:cs typeface="+mn-cs"/>
      </a:defRPr>
    </a:lvl1pPr>
    <a:lvl2pPr marL="2159000" indent="-1701800" algn="l" defTabSz="4319588" rtl="0" fontAlgn="base">
      <a:spcBef>
        <a:spcPct val="0"/>
      </a:spcBef>
      <a:spcAft>
        <a:spcPct val="0"/>
      </a:spcAft>
      <a:defRPr sz="8500" kern="1200">
        <a:solidFill>
          <a:schemeClr val="tx1"/>
        </a:solidFill>
        <a:latin typeface="Arial" charset="0"/>
        <a:ea typeface="+mn-ea"/>
        <a:cs typeface="+mn-cs"/>
      </a:defRPr>
    </a:lvl2pPr>
    <a:lvl3pPr marL="4319588" indent="-3405188" algn="l" defTabSz="4319588" rtl="0" fontAlgn="base">
      <a:spcBef>
        <a:spcPct val="0"/>
      </a:spcBef>
      <a:spcAft>
        <a:spcPct val="0"/>
      </a:spcAft>
      <a:defRPr sz="8500" kern="1200">
        <a:solidFill>
          <a:schemeClr val="tx1"/>
        </a:solidFill>
        <a:latin typeface="Arial" charset="0"/>
        <a:ea typeface="+mn-ea"/>
        <a:cs typeface="+mn-cs"/>
      </a:defRPr>
    </a:lvl3pPr>
    <a:lvl4pPr marL="6480175" indent="-5108575" algn="l" defTabSz="4319588" rtl="0" fontAlgn="base">
      <a:spcBef>
        <a:spcPct val="0"/>
      </a:spcBef>
      <a:spcAft>
        <a:spcPct val="0"/>
      </a:spcAft>
      <a:defRPr sz="8500" kern="1200">
        <a:solidFill>
          <a:schemeClr val="tx1"/>
        </a:solidFill>
        <a:latin typeface="Arial" charset="0"/>
        <a:ea typeface="+mn-ea"/>
        <a:cs typeface="+mn-cs"/>
      </a:defRPr>
    </a:lvl4pPr>
    <a:lvl5pPr marL="8640763" indent="-6811963" algn="l" defTabSz="4319588" rtl="0" fontAlgn="base">
      <a:spcBef>
        <a:spcPct val="0"/>
      </a:spcBef>
      <a:spcAft>
        <a:spcPct val="0"/>
      </a:spcAft>
      <a:defRPr sz="8500" kern="1200">
        <a:solidFill>
          <a:schemeClr val="tx1"/>
        </a:solidFill>
        <a:latin typeface="Arial" charset="0"/>
        <a:ea typeface="+mn-ea"/>
        <a:cs typeface="+mn-cs"/>
      </a:defRPr>
    </a:lvl5pPr>
    <a:lvl6pPr marL="2286000" algn="l" defTabSz="914400" rtl="0" eaLnBrk="1" latinLnBrk="0" hangingPunct="1">
      <a:defRPr sz="8500" kern="1200">
        <a:solidFill>
          <a:schemeClr val="tx1"/>
        </a:solidFill>
        <a:latin typeface="Arial" charset="0"/>
        <a:ea typeface="+mn-ea"/>
        <a:cs typeface="+mn-cs"/>
      </a:defRPr>
    </a:lvl6pPr>
    <a:lvl7pPr marL="2743200" algn="l" defTabSz="914400" rtl="0" eaLnBrk="1" latinLnBrk="0" hangingPunct="1">
      <a:defRPr sz="8500" kern="1200">
        <a:solidFill>
          <a:schemeClr val="tx1"/>
        </a:solidFill>
        <a:latin typeface="Arial" charset="0"/>
        <a:ea typeface="+mn-ea"/>
        <a:cs typeface="+mn-cs"/>
      </a:defRPr>
    </a:lvl7pPr>
    <a:lvl8pPr marL="3200400" algn="l" defTabSz="914400" rtl="0" eaLnBrk="1" latinLnBrk="0" hangingPunct="1">
      <a:defRPr sz="8500" kern="1200">
        <a:solidFill>
          <a:schemeClr val="tx1"/>
        </a:solidFill>
        <a:latin typeface="Arial" charset="0"/>
        <a:ea typeface="+mn-ea"/>
        <a:cs typeface="+mn-cs"/>
      </a:defRPr>
    </a:lvl8pPr>
    <a:lvl9pPr marL="3657600" algn="l" defTabSz="914400" rtl="0" eaLnBrk="1" latinLnBrk="0" hangingPunct="1">
      <a:defRPr sz="85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08" autoAdjust="0"/>
  </p:normalViewPr>
  <p:slideViewPr>
    <p:cSldViewPr>
      <p:cViewPr>
        <p:scale>
          <a:sx n="33" d="100"/>
          <a:sy n="33" d="100"/>
        </p:scale>
        <p:origin x="1608" y="-72"/>
      </p:cViewPr>
      <p:guideLst>
        <p:guide orient="horz" pos="13608"/>
        <p:guide pos="10206"/>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433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88EBF5A1-D740-4CBE-ABCF-3831C15018C9}" type="datetimeFigureOut">
              <a:rPr lang="en-US"/>
              <a:pPr>
                <a:defRPr/>
              </a:pPr>
              <a:t>3/28/2010</a:t>
            </a:fld>
            <a:endParaRPr lang="en-US"/>
          </a:p>
        </p:txBody>
      </p:sp>
      <p:sp>
        <p:nvSpPr>
          <p:cNvPr id="1434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434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6481392-8F36-49CD-8703-7A9D8D58E49E}"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304" y="13421680"/>
            <a:ext cx="27543443" cy="9261158"/>
          </a:xfrm>
        </p:spPr>
        <p:txBody>
          <a:bodyPr/>
          <a:lstStyle/>
          <a:p>
            <a:r>
              <a:rPr lang="en-US" smtClean="0"/>
              <a:t>Click to edit Master title style</a:t>
            </a:r>
            <a:endParaRPr lang="en-US"/>
          </a:p>
        </p:txBody>
      </p:sp>
      <p:sp>
        <p:nvSpPr>
          <p:cNvPr id="3" name="Subtitle 2"/>
          <p:cNvSpPr>
            <a:spLocks noGrp="1"/>
          </p:cNvSpPr>
          <p:nvPr>
            <p:ph type="subTitle" idx="1"/>
          </p:nvPr>
        </p:nvSpPr>
        <p:spPr>
          <a:xfrm>
            <a:off x="4860608" y="24483060"/>
            <a:ext cx="22682835" cy="11041380"/>
          </a:xfrm>
        </p:spPr>
        <p:txBody>
          <a:bodyPr/>
          <a:lstStyle>
            <a:lvl1pPr marL="0" indent="0" algn="ctr">
              <a:buNone/>
              <a:defRPr>
                <a:solidFill>
                  <a:schemeClr val="tx1">
                    <a:tint val="75000"/>
                  </a:schemeClr>
                </a:solidFill>
              </a:defRPr>
            </a:lvl1pPr>
            <a:lvl2pPr marL="2160270" indent="0" algn="ctr">
              <a:buNone/>
              <a:defRPr>
                <a:solidFill>
                  <a:schemeClr val="tx1">
                    <a:tint val="75000"/>
                  </a:schemeClr>
                </a:solidFill>
              </a:defRPr>
            </a:lvl2pPr>
            <a:lvl3pPr marL="4320540" indent="0" algn="ctr">
              <a:buNone/>
              <a:defRPr>
                <a:solidFill>
                  <a:schemeClr val="tx1">
                    <a:tint val="75000"/>
                  </a:schemeClr>
                </a:solidFill>
              </a:defRPr>
            </a:lvl3pPr>
            <a:lvl4pPr marL="6480810" indent="0" algn="ctr">
              <a:buNone/>
              <a:defRPr>
                <a:solidFill>
                  <a:schemeClr val="tx1">
                    <a:tint val="75000"/>
                  </a:schemeClr>
                </a:solidFill>
              </a:defRPr>
            </a:lvl4pPr>
            <a:lvl5pPr marL="8641080" indent="0" algn="ctr">
              <a:buNone/>
              <a:defRPr>
                <a:solidFill>
                  <a:schemeClr val="tx1">
                    <a:tint val="75000"/>
                  </a:schemeClr>
                </a:solidFill>
              </a:defRPr>
            </a:lvl5pPr>
            <a:lvl6pPr marL="10801350" indent="0" algn="ctr">
              <a:buNone/>
              <a:defRPr>
                <a:solidFill>
                  <a:schemeClr val="tx1">
                    <a:tint val="75000"/>
                  </a:schemeClr>
                </a:solidFill>
              </a:defRPr>
            </a:lvl6pPr>
            <a:lvl7pPr marL="12961620" indent="0" algn="ctr">
              <a:buNone/>
              <a:defRPr>
                <a:solidFill>
                  <a:schemeClr val="tx1">
                    <a:tint val="75000"/>
                  </a:schemeClr>
                </a:solidFill>
              </a:defRPr>
            </a:lvl7pPr>
            <a:lvl8pPr marL="15121890" indent="0" algn="ctr">
              <a:buNone/>
              <a:defRPr>
                <a:solidFill>
                  <a:schemeClr val="tx1">
                    <a:tint val="75000"/>
                  </a:schemeClr>
                </a:solidFill>
              </a:defRPr>
            </a:lvl8pPr>
            <a:lvl9pPr marL="1728216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3713C2B-76A3-43BD-99CC-5B0883678C8B}" type="datetimeFigureOut">
              <a:rPr lang="en-US"/>
              <a:pPr>
                <a:defRPr/>
              </a:pPr>
              <a:t>3/28/2010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985AC69-7934-42E0-948C-1A8636685B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190A70D-F5C4-4F40-ADA2-E467BE941F36}" type="datetimeFigureOut">
              <a:rPr lang="en-US"/>
              <a:pPr>
                <a:defRPr/>
              </a:pPr>
              <a:t>3/28/2010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3489AE8-2083-4A0E-BE6A-537C3BB8849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9696" y="27763473"/>
            <a:ext cx="27543443" cy="8581073"/>
          </a:xfrm>
        </p:spPr>
        <p:txBody>
          <a:bodyPr anchor="t"/>
          <a:lstStyle>
            <a:lvl1pPr algn="l">
              <a:defRPr sz="18900" b="1" cap="all"/>
            </a:lvl1pPr>
          </a:lstStyle>
          <a:p>
            <a:r>
              <a:rPr lang="en-US" smtClean="0"/>
              <a:t>Click to edit Master title style</a:t>
            </a:r>
            <a:endParaRPr lang="en-US"/>
          </a:p>
        </p:txBody>
      </p:sp>
      <p:sp>
        <p:nvSpPr>
          <p:cNvPr id="3" name="Text Placeholder 2"/>
          <p:cNvSpPr>
            <a:spLocks noGrp="1"/>
          </p:cNvSpPr>
          <p:nvPr>
            <p:ph type="body" idx="1"/>
          </p:nvPr>
        </p:nvSpPr>
        <p:spPr>
          <a:xfrm>
            <a:off x="2559696" y="18312295"/>
            <a:ext cx="27543443" cy="9451178"/>
          </a:xfrm>
        </p:spPr>
        <p:txBody>
          <a:bodyPr anchor="b"/>
          <a:lstStyle>
            <a:lvl1pPr marL="0" indent="0">
              <a:buNone/>
              <a:defRPr sz="9500">
                <a:solidFill>
                  <a:schemeClr val="tx1">
                    <a:tint val="75000"/>
                  </a:schemeClr>
                </a:solidFill>
              </a:defRPr>
            </a:lvl1pPr>
            <a:lvl2pPr marL="2160270" indent="0">
              <a:buNone/>
              <a:defRPr sz="8500">
                <a:solidFill>
                  <a:schemeClr val="tx1">
                    <a:tint val="75000"/>
                  </a:schemeClr>
                </a:solidFill>
              </a:defRPr>
            </a:lvl2pPr>
            <a:lvl3pPr marL="4320540" indent="0">
              <a:buNone/>
              <a:defRPr sz="7600">
                <a:solidFill>
                  <a:schemeClr val="tx1">
                    <a:tint val="75000"/>
                  </a:schemeClr>
                </a:solidFill>
              </a:defRPr>
            </a:lvl3pPr>
            <a:lvl4pPr marL="6480810" indent="0">
              <a:buNone/>
              <a:defRPr sz="6600">
                <a:solidFill>
                  <a:schemeClr val="tx1">
                    <a:tint val="75000"/>
                  </a:schemeClr>
                </a:solidFill>
              </a:defRPr>
            </a:lvl4pPr>
            <a:lvl5pPr marL="8641080" indent="0">
              <a:buNone/>
              <a:defRPr sz="6600">
                <a:solidFill>
                  <a:schemeClr val="tx1">
                    <a:tint val="75000"/>
                  </a:schemeClr>
                </a:solidFill>
              </a:defRPr>
            </a:lvl5pPr>
            <a:lvl6pPr marL="10801350" indent="0">
              <a:buNone/>
              <a:defRPr sz="6600">
                <a:solidFill>
                  <a:schemeClr val="tx1">
                    <a:tint val="75000"/>
                  </a:schemeClr>
                </a:solidFill>
              </a:defRPr>
            </a:lvl6pPr>
            <a:lvl7pPr marL="12961620" indent="0">
              <a:buNone/>
              <a:defRPr sz="6600">
                <a:solidFill>
                  <a:schemeClr val="tx1">
                    <a:tint val="75000"/>
                  </a:schemeClr>
                </a:solidFill>
              </a:defRPr>
            </a:lvl7pPr>
            <a:lvl8pPr marL="15121890" indent="0">
              <a:buNone/>
              <a:defRPr sz="6600">
                <a:solidFill>
                  <a:schemeClr val="tx1">
                    <a:tint val="75000"/>
                  </a:schemeClr>
                </a:solidFill>
              </a:defRPr>
            </a:lvl8pPr>
            <a:lvl9pPr marL="17282160" indent="0">
              <a:buNone/>
              <a:defRPr sz="6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8B0738C-488A-4963-847E-AFE67CC3C74A}" type="datetimeFigureOut">
              <a:rPr lang="en-US"/>
              <a:pPr>
                <a:defRPr/>
              </a:pPr>
              <a:t>3/28/2010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6713DE-401D-4B69-9FD0-BAA3A311E4A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20202" y="10081263"/>
            <a:ext cx="14311789" cy="28513567"/>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472059" y="10081263"/>
            <a:ext cx="14311789" cy="28513567"/>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E49B301-36A6-414C-8697-EB8F220317D1}" type="datetimeFigureOut">
              <a:rPr lang="en-US"/>
              <a:pPr>
                <a:defRPr/>
              </a:pPr>
              <a:t>3/28/2010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B104FA5-3453-41BB-BB03-13E6ED8045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0203" y="9671212"/>
            <a:ext cx="14317416" cy="4030501"/>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en-US" smtClean="0"/>
              <a:t>Click to edit Master text styles</a:t>
            </a:r>
          </a:p>
        </p:txBody>
      </p:sp>
      <p:sp>
        <p:nvSpPr>
          <p:cNvPr id="4" name="Content Placeholder 3"/>
          <p:cNvSpPr>
            <a:spLocks noGrp="1"/>
          </p:cNvSpPr>
          <p:nvPr>
            <p:ph sz="half" idx="2"/>
          </p:nvPr>
        </p:nvSpPr>
        <p:spPr>
          <a:xfrm>
            <a:off x="1620203" y="13701713"/>
            <a:ext cx="14317416" cy="24893114"/>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460809" y="9671212"/>
            <a:ext cx="14323040" cy="4030501"/>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en-US" smtClean="0"/>
              <a:t>Click to edit Master text styles</a:t>
            </a:r>
          </a:p>
        </p:txBody>
      </p:sp>
      <p:sp>
        <p:nvSpPr>
          <p:cNvPr id="6" name="Content Placeholder 5"/>
          <p:cNvSpPr>
            <a:spLocks noGrp="1"/>
          </p:cNvSpPr>
          <p:nvPr>
            <p:ph sz="quarter" idx="4"/>
          </p:nvPr>
        </p:nvSpPr>
        <p:spPr>
          <a:xfrm>
            <a:off x="16460809" y="13701713"/>
            <a:ext cx="14323040" cy="24893114"/>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0D2C74C-B61E-4C63-8646-4DDCEA29B0F4}" type="datetimeFigureOut">
              <a:rPr lang="en-US"/>
              <a:pPr>
                <a:defRPr/>
              </a:pPr>
              <a:t>3/28/2010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3C45BFA-B4AC-457A-B097-A1031F959B6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B4D7AF9-C634-4F5D-AF5C-33954E3B887A}" type="datetimeFigureOut">
              <a:rPr lang="en-US"/>
              <a:pPr>
                <a:defRPr/>
              </a:pPr>
              <a:t>3/28/2010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F641EAC-79A9-4D82-9436-2D2F2D31EB3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AD03A02-D171-49F3-B5C0-A6AB08CE9A56}" type="datetimeFigureOut">
              <a:rPr lang="en-US"/>
              <a:pPr>
                <a:defRPr/>
              </a:pPr>
              <a:t>3/28/2010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63D15C7-C58A-410B-B724-54A7D546AD0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204" y="1720215"/>
            <a:ext cx="10660709" cy="7320915"/>
          </a:xfrm>
        </p:spPr>
        <p:txBody>
          <a:bodyPr anchor="b"/>
          <a:lstStyle>
            <a:lvl1pPr algn="l">
              <a:defRPr sz="9500" b="1"/>
            </a:lvl1pPr>
          </a:lstStyle>
          <a:p>
            <a:r>
              <a:rPr lang="en-US" smtClean="0"/>
              <a:t>Click to edit Master title style</a:t>
            </a:r>
            <a:endParaRPr lang="en-US"/>
          </a:p>
        </p:txBody>
      </p:sp>
      <p:sp>
        <p:nvSpPr>
          <p:cNvPr id="3" name="Content Placeholder 2"/>
          <p:cNvSpPr>
            <a:spLocks noGrp="1"/>
          </p:cNvSpPr>
          <p:nvPr>
            <p:ph idx="1"/>
          </p:nvPr>
        </p:nvSpPr>
        <p:spPr>
          <a:xfrm>
            <a:off x="12669083" y="1720218"/>
            <a:ext cx="18114764" cy="36874612"/>
          </a:xfrm>
        </p:spPr>
        <p:txBody>
          <a:bodyPr/>
          <a:lstStyle>
            <a:lvl1pPr>
              <a:defRPr sz="15100"/>
            </a:lvl1pPr>
            <a:lvl2pPr>
              <a:defRPr sz="13200"/>
            </a:lvl2pPr>
            <a:lvl3pPr>
              <a:defRPr sz="11300"/>
            </a:lvl3pPr>
            <a:lvl4pPr>
              <a:defRPr sz="9500"/>
            </a:lvl4pPr>
            <a:lvl5pPr>
              <a:defRPr sz="9500"/>
            </a:lvl5pPr>
            <a:lvl6pPr>
              <a:defRPr sz="9500"/>
            </a:lvl6pPr>
            <a:lvl7pPr>
              <a:defRPr sz="9500"/>
            </a:lvl7pPr>
            <a:lvl8pPr>
              <a:defRPr sz="9500"/>
            </a:lvl8pPr>
            <a:lvl9pPr>
              <a:defRPr sz="9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20204" y="9041133"/>
            <a:ext cx="10660709" cy="29553697"/>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6CF5804-C623-4AFA-986F-3A8AFF42C38A}" type="datetimeFigureOut">
              <a:rPr lang="en-US"/>
              <a:pPr>
                <a:defRPr/>
              </a:pPr>
              <a:t>3/28/2010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7F2F2BA-8CFE-4356-A0B4-B5A86F97EDB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1421" y="30243780"/>
            <a:ext cx="19442430" cy="3570449"/>
          </a:xfrm>
        </p:spPr>
        <p:txBody>
          <a:bodyPr anchor="b"/>
          <a:lstStyle>
            <a:lvl1pPr algn="l">
              <a:defRPr sz="9500" b="1"/>
            </a:lvl1pPr>
          </a:lstStyle>
          <a:p>
            <a:r>
              <a:rPr lang="en-US" smtClean="0"/>
              <a:t>Click to edit Master title style</a:t>
            </a:r>
            <a:endParaRPr lang="en-US"/>
          </a:p>
        </p:txBody>
      </p:sp>
      <p:sp>
        <p:nvSpPr>
          <p:cNvPr id="3" name="Picture Placeholder 2"/>
          <p:cNvSpPr>
            <a:spLocks noGrp="1"/>
          </p:cNvSpPr>
          <p:nvPr>
            <p:ph type="pic" idx="1"/>
          </p:nvPr>
        </p:nvSpPr>
        <p:spPr>
          <a:xfrm>
            <a:off x="6351421" y="3860483"/>
            <a:ext cx="19442430" cy="25923240"/>
          </a:xfrm>
        </p:spPr>
        <p:txBody>
          <a:bodyPr rtlCol="0">
            <a:normAutofit/>
          </a:bodyPr>
          <a:lstStyle>
            <a:lvl1pPr marL="0" indent="0">
              <a:buNone/>
              <a:defRPr sz="15100"/>
            </a:lvl1pPr>
            <a:lvl2pPr marL="2160270" indent="0">
              <a:buNone/>
              <a:defRPr sz="13200"/>
            </a:lvl2pPr>
            <a:lvl3pPr marL="4320540" indent="0">
              <a:buNone/>
              <a:defRPr sz="11300"/>
            </a:lvl3pPr>
            <a:lvl4pPr marL="6480810" indent="0">
              <a:buNone/>
              <a:defRPr sz="9500"/>
            </a:lvl4pPr>
            <a:lvl5pPr marL="8641080" indent="0">
              <a:buNone/>
              <a:defRPr sz="9500"/>
            </a:lvl5pPr>
            <a:lvl6pPr marL="10801350" indent="0">
              <a:buNone/>
              <a:defRPr sz="9500"/>
            </a:lvl6pPr>
            <a:lvl7pPr marL="12961620" indent="0">
              <a:buNone/>
              <a:defRPr sz="9500"/>
            </a:lvl7pPr>
            <a:lvl8pPr marL="15121890" indent="0">
              <a:buNone/>
              <a:defRPr sz="9500"/>
            </a:lvl8pPr>
            <a:lvl9pPr marL="17282160" indent="0">
              <a:buNone/>
              <a:defRPr sz="9500"/>
            </a:lvl9pPr>
          </a:lstStyle>
          <a:p>
            <a:pPr lvl="0"/>
            <a:endParaRPr lang="en-US" noProof="0"/>
          </a:p>
        </p:txBody>
      </p:sp>
      <p:sp>
        <p:nvSpPr>
          <p:cNvPr id="4" name="Text Placeholder 3"/>
          <p:cNvSpPr>
            <a:spLocks noGrp="1"/>
          </p:cNvSpPr>
          <p:nvPr>
            <p:ph type="body" sz="half" idx="2"/>
          </p:nvPr>
        </p:nvSpPr>
        <p:spPr>
          <a:xfrm>
            <a:off x="6351421" y="33814229"/>
            <a:ext cx="19442430" cy="5070631"/>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85AEF0-4BCE-47FD-849D-6108BD86D417}" type="datetimeFigureOut">
              <a:rPr lang="en-US"/>
              <a:pPr>
                <a:defRPr/>
              </a:pPr>
              <a:t>3/28/2010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24E364-DF0A-493A-965E-316E4CFEE84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5E7E724-3731-4F40-9A1B-0901C21BF3F5}" type="datetimeFigureOut">
              <a:rPr lang="en-US"/>
              <a:pPr>
                <a:defRPr/>
              </a:pPr>
              <a:t>3/28/2010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DC72BD-461A-42CD-8C86-8A60242E1A3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492936" y="1730222"/>
            <a:ext cx="7290911" cy="3686460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20203" y="1730222"/>
            <a:ext cx="21332666" cy="3686460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EBCC852-7D86-4396-AA36-5948BBF528FD}" type="datetimeFigureOut">
              <a:rPr lang="en-US"/>
              <a:pPr>
                <a:defRPr/>
              </a:pPr>
              <a:t>3/28/2010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8EB233-42AB-43FA-B344-3C0EFAF85C7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620838" y="1730375"/>
            <a:ext cx="29162375" cy="7200900"/>
          </a:xfrm>
          <a:prstGeom prst="rect">
            <a:avLst/>
          </a:prstGeom>
          <a:noFill/>
          <a:ln w="9525">
            <a:noFill/>
            <a:miter lim="800000"/>
            <a:headEnd/>
            <a:tailEnd/>
          </a:ln>
        </p:spPr>
        <p:txBody>
          <a:bodyPr vert="horz" wrap="square" lIns="432054" tIns="216027" rIns="432054" bIns="216027"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1620838" y="10080625"/>
            <a:ext cx="29162375" cy="28514675"/>
          </a:xfrm>
          <a:prstGeom prst="rect">
            <a:avLst/>
          </a:prstGeom>
          <a:noFill/>
          <a:ln w="9525">
            <a:noFill/>
            <a:miter lim="800000"/>
            <a:headEnd/>
            <a:tailEnd/>
          </a:ln>
        </p:spPr>
        <p:txBody>
          <a:bodyPr vert="horz" wrap="square" lIns="432054" tIns="216027" rIns="432054" bIns="21602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1620838" y="40044688"/>
            <a:ext cx="7559675" cy="2300287"/>
          </a:xfrm>
          <a:prstGeom prst="rect">
            <a:avLst/>
          </a:prstGeom>
        </p:spPr>
        <p:txBody>
          <a:bodyPr vert="horz" lIns="432054" tIns="216027" rIns="432054" bIns="216027" rtlCol="0" anchor="ctr"/>
          <a:lstStyle>
            <a:lvl1pPr algn="l" defTabSz="4320540" fontAlgn="auto">
              <a:spcBef>
                <a:spcPts val="0"/>
              </a:spcBef>
              <a:spcAft>
                <a:spcPts val="0"/>
              </a:spcAft>
              <a:defRPr sz="5700">
                <a:solidFill>
                  <a:schemeClr val="tx1">
                    <a:tint val="75000"/>
                  </a:schemeClr>
                </a:solidFill>
                <a:latin typeface="+mn-lt"/>
              </a:defRPr>
            </a:lvl1pPr>
          </a:lstStyle>
          <a:p>
            <a:pPr>
              <a:defRPr/>
            </a:pPr>
            <a:fld id="{DE25718E-902D-440E-A0F4-5E093356DD06}" type="datetimeFigureOut">
              <a:rPr lang="en-US"/>
              <a:pPr>
                <a:defRPr/>
              </a:pPr>
              <a:t>3/28/2010</a:t>
            </a:fld>
            <a:endParaRPr lang="en-US"/>
          </a:p>
        </p:txBody>
      </p:sp>
      <p:sp>
        <p:nvSpPr>
          <p:cNvPr id="5" name="Footer Placeholder 4"/>
          <p:cNvSpPr>
            <a:spLocks noGrp="1"/>
          </p:cNvSpPr>
          <p:nvPr>
            <p:ph type="ftr" sz="quarter" idx="3"/>
          </p:nvPr>
        </p:nvSpPr>
        <p:spPr>
          <a:xfrm>
            <a:off x="11071225" y="40044688"/>
            <a:ext cx="10261600" cy="2300287"/>
          </a:xfrm>
          <a:prstGeom prst="rect">
            <a:avLst/>
          </a:prstGeom>
        </p:spPr>
        <p:txBody>
          <a:bodyPr vert="horz" lIns="432054" tIns="216027" rIns="432054" bIns="216027" rtlCol="0" anchor="ctr"/>
          <a:lstStyle>
            <a:lvl1pPr algn="ctr" defTabSz="4320540" fontAlgn="auto">
              <a:spcBef>
                <a:spcPts val="0"/>
              </a:spcBef>
              <a:spcAft>
                <a:spcPts val="0"/>
              </a:spcAft>
              <a:defRPr sz="57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23223538" y="40044688"/>
            <a:ext cx="7559675" cy="2300287"/>
          </a:xfrm>
          <a:prstGeom prst="rect">
            <a:avLst/>
          </a:prstGeom>
        </p:spPr>
        <p:txBody>
          <a:bodyPr vert="horz" lIns="432054" tIns="216027" rIns="432054" bIns="216027" rtlCol="0" anchor="ctr"/>
          <a:lstStyle>
            <a:lvl1pPr algn="r" defTabSz="4320540" fontAlgn="auto">
              <a:spcBef>
                <a:spcPts val="0"/>
              </a:spcBef>
              <a:spcAft>
                <a:spcPts val="0"/>
              </a:spcAft>
              <a:defRPr sz="5700">
                <a:solidFill>
                  <a:schemeClr val="tx1">
                    <a:tint val="75000"/>
                  </a:schemeClr>
                </a:solidFill>
                <a:latin typeface="+mn-lt"/>
              </a:defRPr>
            </a:lvl1pPr>
          </a:lstStyle>
          <a:p>
            <a:pPr>
              <a:defRPr/>
            </a:pPr>
            <a:fld id="{89E8EB67-9FFA-4072-89D7-D60BD7DBE08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319588" rtl="0" eaLnBrk="0" fontAlgn="base" hangingPunct="0">
        <a:spcBef>
          <a:spcPct val="0"/>
        </a:spcBef>
        <a:spcAft>
          <a:spcPct val="0"/>
        </a:spcAft>
        <a:defRPr sz="20800" kern="1200">
          <a:solidFill>
            <a:schemeClr val="tx1"/>
          </a:solidFill>
          <a:latin typeface="+mj-lt"/>
          <a:ea typeface="+mj-ea"/>
          <a:cs typeface="+mj-cs"/>
        </a:defRPr>
      </a:lvl1pPr>
      <a:lvl2pPr algn="ctr" defTabSz="4319588" rtl="0" eaLnBrk="0" fontAlgn="base" hangingPunct="0">
        <a:spcBef>
          <a:spcPct val="0"/>
        </a:spcBef>
        <a:spcAft>
          <a:spcPct val="0"/>
        </a:spcAft>
        <a:defRPr sz="20800">
          <a:solidFill>
            <a:schemeClr val="tx1"/>
          </a:solidFill>
          <a:latin typeface="Calibri" pitchFamily="34" charset="0"/>
        </a:defRPr>
      </a:lvl2pPr>
      <a:lvl3pPr algn="ctr" defTabSz="4319588" rtl="0" eaLnBrk="0" fontAlgn="base" hangingPunct="0">
        <a:spcBef>
          <a:spcPct val="0"/>
        </a:spcBef>
        <a:spcAft>
          <a:spcPct val="0"/>
        </a:spcAft>
        <a:defRPr sz="20800">
          <a:solidFill>
            <a:schemeClr val="tx1"/>
          </a:solidFill>
          <a:latin typeface="Calibri" pitchFamily="34" charset="0"/>
        </a:defRPr>
      </a:lvl3pPr>
      <a:lvl4pPr algn="ctr" defTabSz="4319588" rtl="0" eaLnBrk="0" fontAlgn="base" hangingPunct="0">
        <a:spcBef>
          <a:spcPct val="0"/>
        </a:spcBef>
        <a:spcAft>
          <a:spcPct val="0"/>
        </a:spcAft>
        <a:defRPr sz="20800">
          <a:solidFill>
            <a:schemeClr val="tx1"/>
          </a:solidFill>
          <a:latin typeface="Calibri" pitchFamily="34" charset="0"/>
        </a:defRPr>
      </a:lvl4pPr>
      <a:lvl5pPr algn="ctr" defTabSz="4319588" rtl="0" eaLnBrk="0" fontAlgn="base" hangingPunct="0">
        <a:spcBef>
          <a:spcPct val="0"/>
        </a:spcBef>
        <a:spcAft>
          <a:spcPct val="0"/>
        </a:spcAft>
        <a:defRPr sz="20800">
          <a:solidFill>
            <a:schemeClr val="tx1"/>
          </a:solidFill>
          <a:latin typeface="Calibri" pitchFamily="34" charset="0"/>
        </a:defRPr>
      </a:lvl5pPr>
      <a:lvl6pPr marL="457200" algn="ctr" defTabSz="4319588" rtl="0" fontAlgn="base">
        <a:spcBef>
          <a:spcPct val="0"/>
        </a:spcBef>
        <a:spcAft>
          <a:spcPct val="0"/>
        </a:spcAft>
        <a:defRPr sz="20800">
          <a:solidFill>
            <a:schemeClr val="tx1"/>
          </a:solidFill>
          <a:latin typeface="Calibri" pitchFamily="34" charset="0"/>
        </a:defRPr>
      </a:lvl6pPr>
      <a:lvl7pPr marL="914400" algn="ctr" defTabSz="4319588" rtl="0" fontAlgn="base">
        <a:spcBef>
          <a:spcPct val="0"/>
        </a:spcBef>
        <a:spcAft>
          <a:spcPct val="0"/>
        </a:spcAft>
        <a:defRPr sz="20800">
          <a:solidFill>
            <a:schemeClr val="tx1"/>
          </a:solidFill>
          <a:latin typeface="Calibri" pitchFamily="34" charset="0"/>
        </a:defRPr>
      </a:lvl7pPr>
      <a:lvl8pPr marL="1371600" algn="ctr" defTabSz="4319588" rtl="0" fontAlgn="base">
        <a:spcBef>
          <a:spcPct val="0"/>
        </a:spcBef>
        <a:spcAft>
          <a:spcPct val="0"/>
        </a:spcAft>
        <a:defRPr sz="20800">
          <a:solidFill>
            <a:schemeClr val="tx1"/>
          </a:solidFill>
          <a:latin typeface="Calibri" pitchFamily="34" charset="0"/>
        </a:defRPr>
      </a:lvl8pPr>
      <a:lvl9pPr marL="1828800" algn="ctr" defTabSz="4319588" rtl="0" fontAlgn="base">
        <a:spcBef>
          <a:spcPct val="0"/>
        </a:spcBef>
        <a:spcAft>
          <a:spcPct val="0"/>
        </a:spcAft>
        <a:defRPr sz="20800">
          <a:solidFill>
            <a:schemeClr val="tx1"/>
          </a:solidFill>
          <a:latin typeface="Calibri" pitchFamily="34" charset="0"/>
        </a:defRPr>
      </a:lvl9pPr>
    </p:titleStyle>
    <p:bodyStyle>
      <a:lvl1pPr marL="1619250" indent="-1619250" algn="l" defTabSz="4319588" rtl="0" eaLnBrk="0" fontAlgn="base" hangingPunct="0">
        <a:spcBef>
          <a:spcPct val="20000"/>
        </a:spcBef>
        <a:spcAft>
          <a:spcPct val="0"/>
        </a:spcAft>
        <a:buFont typeface="Arial" charset="0"/>
        <a:buChar char="•"/>
        <a:defRPr sz="15100" kern="1200">
          <a:solidFill>
            <a:schemeClr val="tx1"/>
          </a:solidFill>
          <a:latin typeface="+mn-lt"/>
          <a:ea typeface="+mn-ea"/>
          <a:cs typeface="+mn-cs"/>
        </a:defRPr>
      </a:lvl1pPr>
      <a:lvl2pPr marL="3509963" indent="-1349375" algn="l" defTabSz="4319588" rtl="0" eaLnBrk="0" fontAlgn="base" hangingPunct="0">
        <a:spcBef>
          <a:spcPct val="20000"/>
        </a:spcBef>
        <a:spcAft>
          <a:spcPct val="0"/>
        </a:spcAft>
        <a:buFont typeface="Arial" charset="0"/>
        <a:buChar char="–"/>
        <a:defRPr sz="13200" kern="1200">
          <a:solidFill>
            <a:schemeClr val="tx1"/>
          </a:solidFill>
          <a:latin typeface="+mn-lt"/>
          <a:ea typeface="+mn-ea"/>
          <a:cs typeface="+mn-cs"/>
        </a:defRPr>
      </a:lvl2pPr>
      <a:lvl3pPr marL="5400675" indent="-1079500" algn="l" defTabSz="4319588" rtl="0" eaLnBrk="0" fontAlgn="base" hangingPunct="0">
        <a:spcBef>
          <a:spcPct val="20000"/>
        </a:spcBef>
        <a:spcAft>
          <a:spcPct val="0"/>
        </a:spcAft>
        <a:buFont typeface="Arial" charset="0"/>
        <a:buChar char="•"/>
        <a:defRPr sz="11300" kern="1200">
          <a:solidFill>
            <a:schemeClr val="tx1"/>
          </a:solidFill>
          <a:latin typeface="+mn-lt"/>
          <a:ea typeface="+mn-ea"/>
          <a:cs typeface="+mn-cs"/>
        </a:defRPr>
      </a:lvl3pPr>
      <a:lvl4pPr marL="7559675" indent="-1079500" algn="l" defTabSz="4319588" rtl="0" eaLnBrk="0" fontAlgn="base" hangingPunct="0">
        <a:spcBef>
          <a:spcPct val="20000"/>
        </a:spcBef>
        <a:spcAft>
          <a:spcPct val="0"/>
        </a:spcAft>
        <a:buFont typeface="Arial" charset="0"/>
        <a:buChar char="–"/>
        <a:defRPr sz="9500" kern="1200">
          <a:solidFill>
            <a:schemeClr val="tx1"/>
          </a:solidFill>
          <a:latin typeface="+mn-lt"/>
          <a:ea typeface="+mn-ea"/>
          <a:cs typeface="+mn-cs"/>
        </a:defRPr>
      </a:lvl4pPr>
      <a:lvl5pPr marL="9720263" indent="-1079500" algn="l" defTabSz="4319588" rtl="0" eaLnBrk="0" fontAlgn="base" hangingPunct="0">
        <a:spcBef>
          <a:spcPct val="20000"/>
        </a:spcBef>
        <a:spcAft>
          <a:spcPct val="0"/>
        </a:spcAft>
        <a:buFont typeface="Arial" charset="0"/>
        <a:buChar char="»"/>
        <a:defRPr sz="9500" kern="1200">
          <a:solidFill>
            <a:schemeClr val="tx1"/>
          </a:solidFill>
          <a:latin typeface="+mn-lt"/>
          <a:ea typeface="+mn-ea"/>
          <a:cs typeface="+mn-cs"/>
        </a:defRPr>
      </a:lvl5pPr>
      <a:lvl6pPr marL="1188148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404175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20202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36229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mailto:Jan.delepeleire@med.kuleuven.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descr="image002"/>
          <p:cNvPicPr>
            <a:picLocks noChangeAspect="1" noChangeArrowheads="1"/>
          </p:cNvPicPr>
          <p:nvPr/>
        </p:nvPicPr>
        <p:blipFill>
          <a:blip r:embed="rId2">
            <a:lum bright="70000" contrast="-70000"/>
          </a:blip>
          <a:srcRect/>
          <a:stretch>
            <a:fillRect/>
          </a:stretch>
        </p:blipFill>
        <p:spPr bwMode="auto">
          <a:xfrm>
            <a:off x="0" y="0"/>
            <a:ext cx="32631063" cy="43205400"/>
          </a:xfrm>
          <a:prstGeom prst="rect">
            <a:avLst/>
          </a:prstGeom>
          <a:noFill/>
          <a:ln w="9525">
            <a:noFill/>
            <a:miter lim="800000"/>
            <a:headEnd/>
            <a:tailEnd/>
          </a:ln>
        </p:spPr>
      </p:pic>
      <p:sp>
        <p:nvSpPr>
          <p:cNvPr id="5" name="TextBox 4"/>
          <p:cNvSpPr txBox="1"/>
          <p:nvPr/>
        </p:nvSpPr>
        <p:spPr>
          <a:xfrm>
            <a:off x="1843088" y="3957638"/>
            <a:ext cx="29360812" cy="2708275"/>
          </a:xfrm>
          <a:prstGeom prst="rect">
            <a:avLst/>
          </a:prstGeom>
          <a:noFill/>
        </p:spPr>
        <p:txBody>
          <a:bodyPr>
            <a:spAutoFit/>
          </a:bodyPr>
          <a:lstStyle/>
          <a:p>
            <a:pPr defTabSz="4320540" fontAlgn="auto">
              <a:spcBef>
                <a:spcPts val="0"/>
              </a:spcBef>
              <a:spcAft>
                <a:spcPts val="0"/>
              </a:spcAft>
              <a:defRPr/>
            </a:pPr>
            <a:r>
              <a:rPr lang="en-US" b="1" dirty="0">
                <a:solidFill>
                  <a:schemeClr val="bg1">
                    <a:lumMod val="50000"/>
                  </a:schemeClr>
                </a:solidFill>
                <a:latin typeface="+mn-lt"/>
              </a:rPr>
              <a:t>Early Detection of psychosis in General Practice/Family Medicine</a:t>
            </a:r>
            <a:br>
              <a:rPr lang="en-US" b="1" dirty="0">
                <a:solidFill>
                  <a:schemeClr val="bg1">
                    <a:lumMod val="50000"/>
                  </a:schemeClr>
                </a:solidFill>
                <a:latin typeface="+mn-lt"/>
              </a:rPr>
            </a:br>
            <a:endParaRPr lang="en-US" b="1" dirty="0">
              <a:solidFill>
                <a:schemeClr val="bg1">
                  <a:lumMod val="50000"/>
                </a:schemeClr>
              </a:solidFill>
              <a:latin typeface="+mn-lt"/>
            </a:endParaRPr>
          </a:p>
        </p:txBody>
      </p:sp>
      <p:sp>
        <p:nvSpPr>
          <p:cNvPr id="6" name="TextBox 5"/>
          <p:cNvSpPr txBox="1"/>
          <p:nvPr/>
        </p:nvSpPr>
        <p:spPr>
          <a:xfrm>
            <a:off x="8843963" y="1814513"/>
            <a:ext cx="22145625" cy="2324100"/>
          </a:xfrm>
          <a:prstGeom prst="rect">
            <a:avLst/>
          </a:prstGeom>
          <a:noFill/>
        </p:spPr>
        <p:txBody>
          <a:bodyPr>
            <a:spAutoFit/>
          </a:bodyPr>
          <a:lstStyle/>
          <a:p>
            <a:pPr algn="r" defTabSz="4320540" fontAlgn="auto">
              <a:spcBef>
                <a:spcPts val="0"/>
              </a:spcBef>
              <a:spcAft>
                <a:spcPts val="0"/>
              </a:spcAft>
              <a:defRPr/>
            </a:pPr>
            <a:r>
              <a:rPr lang="en-US" sz="6000" b="1" dirty="0">
                <a:solidFill>
                  <a:schemeClr val="bg1">
                    <a:lumMod val="50000"/>
                  </a:schemeClr>
                </a:solidFill>
                <a:latin typeface="+mn-lt"/>
              </a:rPr>
              <a:t>J. De Lepeleire, MD, PhD, G. Pieters, MD, PhD, P.</a:t>
            </a:r>
            <a:r>
              <a:rPr lang="en-GB" sz="6000" b="1" dirty="0">
                <a:solidFill>
                  <a:schemeClr val="bg1">
                    <a:lumMod val="50000"/>
                  </a:schemeClr>
                </a:solidFill>
                <a:latin typeface="+mn-lt"/>
              </a:rPr>
              <a:t> De Cort</a:t>
            </a:r>
            <a:r>
              <a:rPr lang="en-US" sz="6000" b="1" dirty="0">
                <a:solidFill>
                  <a:schemeClr val="bg1">
                    <a:lumMod val="50000"/>
                  </a:schemeClr>
                </a:solidFill>
                <a:latin typeface="+mn-lt"/>
              </a:rPr>
              <a:t>, MD, PhD</a:t>
            </a:r>
          </a:p>
          <a:p>
            <a:pPr defTabSz="4320540" fontAlgn="auto">
              <a:spcBef>
                <a:spcPts val="0"/>
              </a:spcBef>
              <a:spcAft>
                <a:spcPts val="0"/>
              </a:spcAft>
              <a:defRPr/>
            </a:pPr>
            <a:endParaRPr lang="en-US" dirty="0">
              <a:latin typeface="+mn-lt"/>
            </a:endParaRPr>
          </a:p>
        </p:txBody>
      </p:sp>
      <p:pic>
        <p:nvPicPr>
          <p:cNvPr id="14340" name="Picture 3"/>
          <p:cNvPicPr>
            <a:picLocks noChangeAspect="1" noChangeArrowheads="1"/>
          </p:cNvPicPr>
          <p:nvPr/>
        </p:nvPicPr>
        <p:blipFill>
          <a:blip r:embed="rId3"/>
          <a:srcRect/>
          <a:stretch>
            <a:fillRect/>
          </a:stretch>
        </p:blipFill>
        <p:spPr bwMode="auto">
          <a:xfrm>
            <a:off x="2057400" y="1457325"/>
            <a:ext cx="4000500" cy="2071688"/>
          </a:xfrm>
          <a:prstGeom prst="rect">
            <a:avLst/>
          </a:prstGeom>
          <a:noFill/>
          <a:ln w="9525">
            <a:noFill/>
            <a:miter lim="800000"/>
            <a:headEnd/>
            <a:tailEnd/>
          </a:ln>
        </p:spPr>
      </p:pic>
      <p:sp>
        <p:nvSpPr>
          <p:cNvPr id="1028" name="Rectangle 4"/>
          <p:cNvSpPr>
            <a:spLocks noChangeArrowheads="1"/>
          </p:cNvSpPr>
          <p:nvPr/>
        </p:nvSpPr>
        <p:spPr bwMode="auto">
          <a:xfrm>
            <a:off x="2128838" y="7856538"/>
            <a:ext cx="13287375" cy="5672137"/>
          </a:xfrm>
          <a:prstGeom prst="rect">
            <a:avLst/>
          </a:prstGeom>
          <a:noFill/>
          <a:ln w="9525">
            <a:noFill/>
            <a:miter lim="800000"/>
            <a:headEnd/>
            <a:tailEnd/>
          </a:ln>
          <a:effectLst/>
        </p:spPr>
        <p:txBody>
          <a:bodyPr anchor="ctr">
            <a:spAutoFit/>
          </a:bodyPr>
          <a:lstStyle/>
          <a:p>
            <a:pPr defTabSz="914400"/>
            <a:r>
              <a:rPr lang="en-US" altLang="ja-JP" sz="4800" b="1">
                <a:solidFill>
                  <a:srgbClr val="7F7F7F"/>
                </a:solidFill>
                <a:latin typeface="Calibri" pitchFamily="34" charset="0"/>
                <a:ea typeface="MS Mincho"/>
                <a:cs typeface="Times New Roman" pitchFamily="18" charset="0"/>
              </a:rPr>
              <a:t>Introduction</a:t>
            </a:r>
            <a:endParaRPr lang="en-US" altLang="ja-JP" sz="4800">
              <a:solidFill>
                <a:srgbClr val="7F7F7F"/>
              </a:solidFill>
              <a:latin typeface="Calibri" pitchFamily="34" charset="0"/>
              <a:ea typeface="MS Mincho"/>
              <a:cs typeface="Times New Roman" pitchFamily="18" charset="0"/>
            </a:endParaRPr>
          </a:p>
          <a:p>
            <a:pPr defTabSz="914400" eaLnBrk="0" hangingPunct="0"/>
            <a:r>
              <a:rPr lang="en-US" altLang="ja-JP" sz="4400">
                <a:solidFill>
                  <a:srgbClr val="7F7F7F"/>
                </a:solidFill>
                <a:latin typeface="Calibri" pitchFamily="34" charset="0"/>
                <a:ea typeface="MS Mincho"/>
                <a:cs typeface="Times New Roman" pitchFamily="18" charset="0"/>
              </a:rPr>
              <a:t>General </a:t>
            </a:r>
            <a:r>
              <a:rPr lang="en-US" altLang="ja-JP" sz="4800">
                <a:solidFill>
                  <a:srgbClr val="7F7F7F"/>
                </a:solidFill>
                <a:latin typeface="Calibri" pitchFamily="34" charset="0"/>
                <a:ea typeface="MS Mincho"/>
                <a:cs typeface="Times New Roman" pitchFamily="18" charset="0"/>
              </a:rPr>
              <a:t>practitioners have an important role in the early detection and management of psychosis.  However little is known about the way GPs handle this problem, what they experience caring for psychotic patients and what problems they are facing. </a:t>
            </a:r>
            <a:r>
              <a:rPr lang="en-US" altLang="ja-JP" sz="1200">
                <a:latin typeface="Calibri" pitchFamily="34" charset="0"/>
                <a:ea typeface="MS Mincho"/>
                <a:cs typeface="Times New Roman" pitchFamily="18" charset="0"/>
              </a:rPr>
              <a:t/>
            </a:r>
            <a:br>
              <a:rPr lang="en-US" altLang="ja-JP" sz="1200">
                <a:latin typeface="Calibri" pitchFamily="34" charset="0"/>
                <a:ea typeface="MS Mincho"/>
                <a:cs typeface="Times New Roman" pitchFamily="18" charset="0"/>
              </a:rPr>
            </a:br>
            <a:r>
              <a:rPr lang="en-US" altLang="ja-JP" sz="1200">
                <a:latin typeface="Calibri" pitchFamily="34" charset="0"/>
                <a:ea typeface="MS Mincho"/>
                <a:cs typeface="Times New Roman" pitchFamily="18" charset="0"/>
              </a:rPr>
              <a:t/>
            </a:r>
            <a:br>
              <a:rPr lang="en-US" altLang="ja-JP" sz="1200">
                <a:latin typeface="Calibri" pitchFamily="34" charset="0"/>
                <a:ea typeface="MS Mincho"/>
                <a:cs typeface="Times New Roman" pitchFamily="18" charset="0"/>
              </a:rPr>
            </a:br>
            <a:endParaRPr lang="en-US" altLang="ja-JP" sz="1800">
              <a:ea typeface="MS Mincho"/>
              <a:cs typeface="Times New Roman" pitchFamily="18" charset="0"/>
            </a:endParaRPr>
          </a:p>
        </p:txBody>
      </p:sp>
      <p:sp>
        <p:nvSpPr>
          <p:cNvPr id="1029" name="Rectangle 5"/>
          <p:cNvSpPr>
            <a:spLocks noChangeArrowheads="1"/>
          </p:cNvSpPr>
          <p:nvPr/>
        </p:nvSpPr>
        <p:spPr bwMode="auto">
          <a:xfrm>
            <a:off x="2057400" y="13911263"/>
            <a:ext cx="13430250" cy="5214937"/>
          </a:xfrm>
          <a:prstGeom prst="rect">
            <a:avLst/>
          </a:prstGeom>
          <a:noFill/>
          <a:ln w="3175">
            <a:noFill/>
            <a:miter lim="800000"/>
            <a:headEnd/>
            <a:tailEnd/>
          </a:ln>
          <a:effectLst/>
        </p:spPr>
        <p:txBody>
          <a:bodyPr anchor="ctr">
            <a:spAutoFit/>
          </a:bodyPr>
          <a:lstStyle/>
          <a:p>
            <a:pPr defTabSz="914400"/>
            <a:r>
              <a:rPr lang="en-US" altLang="ja-JP" sz="4800" b="1">
                <a:solidFill>
                  <a:srgbClr val="7F7F7F"/>
                </a:solidFill>
                <a:latin typeface="Calibri" pitchFamily="34" charset="0"/>
                <a:ea typeface="MS Mincho"/>
                <a:cs typeface="Times New Roman" pitchFamily="18" charset="0"/>
              </a:rPr>
              <a:t>Methods</a:t>
            </a:r>
            <a:r>
              <a:rPr lang="en-US" altLang="ja-JP" sz="4800">
                <a:solidFill>
                  <a:srgbClr val="7F7F7F"/>
                </a:solidFill>
                <a:latin typeface="Calibri" pitchFamily="34" charset="0"/>
                <a:ea typeface="MS Mincho"/>
                <a:cs typeface="Times New Roman" pitchFamily="18" charset="0"/>
              </a:rPr>
              <a:t/>
            </a:r>
            <a:br>
              <a:rPr lang="en-US" altLang="ja-JP" sz="4800">
                <a:solidFill>
                  <a:srgbClr val="7F7F7F"/>
                </a:solidFill>
                <a:latin typeface="Calibri" pitchFamily="34" charset="0"/>
                <a:ea typeface="MS Mincho"/>
                <a:cs typeface="Times New Roman" pitchFamily="18" charset="0"/>
              </a:rPr>
            </a:br>
            <a:r>
              <a:rPr lang="en-US" altLang="ja-JP" sz="4800">
                <a:solidFill>
                  <a:srgbClr val="7F7F7F"/>
                </a:solidFill>
                <a:latin typeface="Calibri" pitchFamily="34" charset="0"/>
                <a:ea typeface="MS Mincho"/>
                <a:cs typeface="Times New Roman" pitchFamily="18" charset="0"/>
              </a:rPr>
              <a:t>A focus group research was performed in two cities of Flanders to get insight in the management of psychosis. Transcripts were coded by two independent researchers. Consensus was reached after discussion, using the grounded theory. Analysis was performed using Weft QDA</a:t>
            </a:r>
            <a:r>
              <a:rPr lang="en-US" altLang="ja-JP" sz="1200">
                <a:solidFill>
                  <a:srgbClr val="7F7F7F"/>
                </a:solidFill>
                <a:latin typeface="Calibri" pitchFamily="34" charset="0"/>
                <a:ea typeface="MS Mincho"/>
                <a:cs typeface="Times New Roman" pitchFamily="18" charset="0"/>
              </a:rPr>
              <a:t>.. </a:t>
            </a:r>
            <a:endParaRPr lang="en-US" altLang="ja-JP" sz="1800">
              <a:solidFill>
                <a:srgbClr val="7F7F7F"/>
              </a:solidFill>
              <a:ea typeface="MS Mincho"/>
              <a:cs typeface="Times New Roman" pitchFamily="18" charset="0"/>
            </a:endParaRPr>
          </a:p>
        </p:txBody>
      </p:sp>
      <p:sp>
        <p:nvSpPr>
          <p:cNvPr id="14343" name="TextBox 13"/>
          <p:cNvSpPr txBox="1">
            <a:spLocks noChangeArrowheads="1"/>
          </p:cNvSpPr>
          <p:nvPr/>
        </p:nvSpPr>
        <p:spPr bwMode="auto">
          <a:xfrm>
            <a:off x="16562388" y="7848600"/>
            <a:ext cx="14716125" cy="29806900"/>
          </a:xfrm>
          <a:prstGeom prst="rect">
            <a:avLst/>
          </a:prstGeom>
          <a:noFill/>
          <a:ln w="9525">
            <a:noFill/>
            <a:miter lim="800000"/>
            <a:headEnd/>
            <a:tailEnd/>
          </a:ln>
        </p:spPr>
        <p:txBody>
          <a:bodyPr>
            <a:spAutoFit/>
          </a:bodyPr>
          <a:lstStyle/>
          <a:p>
            <a:r>
              <a:rPr lang="en-US" sz="4800" b="1">
                <a:solidFill>
                  <a:srgbClr val="7F7F7F"/>
                </a:solidFill>
                <a:latin typeface="Calibri" pitchFamily="34" charset="0"/>
              </a:rPr>
              <a:t>Results</a:t>
            </a:r>
            <a:endParaRPr lang="en-US" sz="4800">
              <a:solidFill>
                <a:srgbClr val="7F7F7F"/>
              </a:solidFill>
              <a:latin typeface="Calibri" pitchFamily="34" charset="0"/>
            </a:endParaRPr>
          </a:p>
          <a:p>
            <a:r>
              <a:rPr lang="en-US" sz="4800">
                <a:solidFill>
                  <a:srgbClr val="7F7F7F"/>
                </a:solidFill>
                <a:latin typeface="Calibri" pitchFamily="34" charset="0"/>
              </a:rPr>
              <a:t>Four focus groups were performed until saturation. </a:t>
            </a:r>
          </a:p>
          <a:p>
            <a:r>
              <a:rPr lang="en-US" sz="4800">
                <a:solidFill>
                  <a:srgbClr val="7F7F7F"/>
                </a:solidFill>
                <a:latin typeface="Calibri" pitchFamily="34" charset="0"/>
              </a:rPr>
              <a:t> </a:t>
            </a:r>
          </a:p>
          <a:p>
            <a:r>
              <a:rPr lang="en-US" sz="4800">
                <a:solidFill>
                  <a:srgbClr val="7F7F7F"/>
                </a:solidFill>
                <a:latin typeface="Calibri" pitchFamily="34" charset="0"/>
              </a:rPr>
              <a:t>23 GPs with an average professional experience of 19 years and a male/female ratio of 0.76 participated.</a:t>
            </a:r>
            <a:br>
              <a:rPr lang="en-US" sz="4800">
                <a:solidFill>
                  <a:srgbClr val="7F7F7F"/>
                </a:solidFill>
                <a:latin typeface="Calibri" pitchFamily="34" charset="0"/>
              </a:rPr>
            </a:br>
            <a:endParaRPr lang="en-US" sz="4800">
              <a:solidFill>
                <a:srgbClr val="7F7F7F"/>
              </a:solidFill>
              <a:latin typeface="Calibri" pitchFamily="34" charset="0"/>
            </a:endParaRPr>
          </a:p>
          <a:p>
            <a:r>
              <a:rPr lang="en-US" sz="4800">
                <a:solidFill>
                  <a:srgbClr val="7F7F7F"/>
                </a:solidFill>
                <a:latin typeface="Calibri" pitchFamily="34" charset="0"/>
              </a:rPr>
              <a:t>Nine clusters of experiences were identified:</a:t>
            </a:r>
          </a:p>
          <a:p>
            <a:pPr lvl="1" indent="0"/>
            <a:r>
              <a:rPr lang="en-US" sz="4800" i="1">
                <a:solidFill>
                  <a:srgbClr val="7F7F7F"/>
                </a:solidFill>
                <a:latin typeface="Calibri" pitchFamily="34" charset="0"/>
              </a:rPr>
              <a:t>1. The </a:t>
            </a:r>
            <a:r>
              <a:rPr lang="en-US" sz="4800" i="1" u="sng">
                <a:solidFill>
                  <a:srgbClr val="7F7F7F"/>
                </a:solidFill>
                <a:latin typeface="Calibri" pitchFamily="34" charset="0"/>
              </a:rPr>
              <a:t>professionalism</a:t>
            </a:r>
            <a:r>
              <a:rPr lang="en-US" sz="4800" i="1">
                <a:solidFill>
                  <a:srgbClr val="7F7F7F"/>
                </a:solidFill>
                <a:latin typeface="Calibri" pitchFamily="34" charset="0"/>
              </a:rPr>
              <a:t> of the GP</a:t>
            </a:r>
            <a:r>
              <a:rPr lang="en-US" sz="4800">
                <a:solidFill>
                  <a:srgbClr val="7F7F7F"/>
                </a:solidFill>
                <a:latin typeface="Calibri" pitchFamily="34" charset="0"/>
              </a:rPr>
              <a:t/>
            </a:r>
            <a:br>
              <a:rPr lang="en-US" sz="4800">
                <a:solidFill>
                  <a:srgbClr val="7F7F7F"/>
                </a:solidFill>
                <a:latin typeface="Calibri" pitchFamily="34" charset="0"/>
              </a:rPr>
            </a:br>
            <a:r>
              <a:rPr lang="en-US" sz="4800">
                <a:solidFill>
                  <a:srgbClr val="7F7F7F"/>
                </a:solidFill>
                <a:latin typeface="Calibri" pitchFamily="34" charset="0"/>
              </a:rPr>
              <a:t>Caring for psychotic patients is time consuming. </a:t>
            </a:r>
            <a:r>
              <a:rPr lang="nl-BE" sz="4800">
                <a:solidFill>
                  <a:srgbClr val="7F7F7F"/>
                </a:solidFill>
                <a:latin typeface="Calibri" pitchFamily="34" charset="0"/>
              </a:rPr>
              <a:t>GPs</a:t>
            </a:r>
            <a:r>
              <a:rPr lang="en-GB" sz="4800">
                <a:solidFill>
                  <a:srgbClr val="7F7F7F"/>
                </a:solidFill>
                <a:latin typeface="Calibri" pitchFamily="34" charset="0"/>
              </a:rPr>
              <a:t> use</a:t>
            </a:r>
            <a:r>
              <a:rPr lang="en-AU" sz="4800">
                <a:solidFill>
                  <a:srgbClr val="7F7F7F"/>
                </a:solidFill>
                <a:latin typeface="Calibri" pitchFamily="34" charset="0"/>
              </a:rPr>
              <a:t> their</a:t>
            </a:r>
            <a:r>
              <a:rPr lang="en-GB" sz="4800">
                <a:solidFill>
                  <a:srgbClr val="7F7F7F"/>
                </a:solidFill>
                <a:latin typeface="Calibri" pitchFamily="34" charset="0"/>
              </a:rPr>
              <a:t> therapeutic</a:t>
            </a:r>
            <a:r>
              <a:rPr lang="nl-BE" sz="4800">
                <a:solidFill>
                  <a:srgbClr val="7F7F7F"/>
                </a:solidFill>
                <a:latin typeface="Calibri" pitchFamily="34" charset="0"/>
              </a:rPr>
              <a:t> relation.</a:t>
            </a:r>
            <a:r>
              <a:rPr lang="en-GB" sz="4800">
                <a:solidFill>
                  <a:srgbClr val="7F7F7F"/>
                </a:solidFill>
                <a:latin typeface="Calibri" pitchFamily="34" charset="0"/>
              </a:rPr>
              <a:t> They </a:t>
            </a:r>
            <a:r>
              <a:rPr lang="nl-BE" sz="4800">
                <a:solidFill>
                  <a:srgbClr val="7F7F7F"/>
                </a:solidFill>
                <a:latin typeface="Calibri" pitchFamily="34" charset="0"/>
              </a:rPr>
              <a:t>need important</a:t>
            </a:r>
            <a:r>
              <a:rPr lang="en-BZ" sz="4800">
                <a:solidFill>
                  <a:srgbClr val="7F7F7F"/>
                </a:solidFill>
                <a:latin typeface="Calibri" pitchFamily="34" charset="0"/>
              </a:rPr>
              <a:t> communication</a:t>
            </a:r>
            <a:r>
              <a:rPr lang="en-GB" sz="4800">
                <a:solidFill>
                  <a:srgbClr val="7F7F7F"/>
                </a:solidFill>
                <a:latin typeface="Calibri" pitchFamily="34" charset="0"/>
              </a:rPr>
              <a:t> skills</a:t>
            </a:r>
            <a:r>
              <a:rPr lang="nl-BE" sz="4800">
                <a:solidFill>
                  <a:srgbClr val="7F7F7F"/>
                </a:solidFill>
                <a:latin typeface="Calibri" pitchFamily="34" charset="0"/>
              </a:rPr>
              <a:t>.</a:t>
            </a:r>
            <a:endParaRPr lang="en-US" sz="4800">
              <a:solidFill>
                <a:srgbClr val="7F7F7F"/>
              </a:solidFill>
              <a:latin typeface="Calibri" pitchFamily="34" charset="0"/>
            </a:endParaRPr>
          </a:p>
          <a:p>
            <a:pPr lvl="1" indent="0"/>
            <a:r>
              <a:rPr lang="en-US" sz="4800" i="1">
                <a:solidFill>
                  <a:srgbClr val="7F7F7F"/>
                </a:solidFill>
                <a:latin typeface="Calibri" pitchFamily="34" charset="0"/>
              </a:rPr>
              <a:t>2. The </a:t>
            </a:r>
            <a:r>
              <a:rPr lang="en-US" sz="4800" i="1" u="sng">
                <a:solidFill>
                  <a:srgbClr val="7F7F7F"/>
                </a:solidFill>
                <a:latin typeface="Calibri" pitchFamily="34" charset="0"/>
              </a:rPr>
              <a:t>diagnostic</a:t>
            </a:r>
            <a:r>
              <a:rPr lang="en-US" sz="4800" i="1">
                <a:solidFill>
                  <a:srgbClr val="7F7F7F"/>
                </a:solidFill>
                <a:latin typeface="Calibri" pitchFamily="34" charset="0"/>
              </a:rPr>
              <a:t> process</a:t>
            </a:r>
            <a:r>
              <a:rPr lang="en-US" sz="4800" u="sng">
                <a:solidFill>
                  <a:srgbClr val="7F7F7F"/>
                </a:solidFill>
                <a:latin typeface="Calibri" pitchFamily="34" charset="0"/>
              </a:rPr>
              <a:t/>
            </a:r>
            <a:br>
              <a:rPr lang="en-US" sz="4800" u="sng">
                <a:solidFill>
                  <a:srgbClr val="7F7F7F"/>
                </a:solidFill>
                <a:latin typeface="Calibri" pitchFamily="34" charset="0"/>
              </a:rPr>
            </a:br>
            <a:r>
              <a:rPr lang="en-US" sz="4800">
                <a:solidFill>
                  <a:srgbClr val="7F7F7F"/>
                </a:solidFill>
                <a:latin typeface="Calibri" pitchFamily="34" charset="0"/>
              </a:rPr>
              <a:t>GPs use classical diagnostic strategies, hampered by lacking core symptoms, clear definitions and snoozing clinical presentations</a:t>
            </a:r>
          </a:p>
          <a:p>
            <a:pPr lvl="1" indent="0"/>
            <a:r>
              <a:rPr lang="en-US" sz="4800" i="1">
                <a:solidFill>
                  <a:srgbClr val="7F7F7F"/>
                </a:solidFill>
                <a:latin typeface="Calibri" pitchFamily="34" charset="0"/>
              </a:rPr>
              <a:t>3. The cooperation with the </a:t>
            </a:r>
            <a:r>
              <a:rPr lang="en-US" sz="4800" i="1" u="sng">
                <a:solidFill>
                  <a:srgbClr val="7F7F7F"/>
                </a:solidFill>
                <a:latin typeface="Calibri" pitchFamily="34" charset="0"/>
              </a:rPr>
              <a:t>specialized mental health sector</a:t>
            </a:r>
            <a:r>
              <a:rPr lang="en-US" sz="4800">
                <a:solidFill>
                  <a:srgbClr val="7F7F7F"/>
                </a:solidFill>
                <a:latin typeface="Calibri" pitchFamily="34" charset="0"/>
              </a:rPr>
              <a:t> is difficult. There is lack of good communication and a varying commitment of psychiatrists. GPs need support, quick interventions and if needed a team meeting</a:t>
            </a:r>
          </a:p>
          <a:p>
            <a:pPr lvl="1" indent="0"/>
            <a:r>
              <a:rPr lang="en-US" sz="4800" i="1">
                <a:solidFill>
                  <a:srgbClr val="7F7F7F"/>
                </a:solidFill>
                <a:latin typeface="Calibri" pitchFamily="34" charset="0"/>
              </a:rPr>
              <a:t>4. </a:t>
            </a:r>
            <a:r>
              <a:rPr lang="en-US" sz="4800" i="1" u="sng">
                <a:solidFill>
                  <a:srgbClr val="7F7F7F"/>
                </a:solidFill>
                <a:latin typeface="Calibri" pitchFamily="34" charset="0"/>
              </a:rPr>
              <a:t>Patient</a:t>
            </a:r>
            <a:r>
              <a:rPr lang="en-US" sz="4800" i="1">
                <a:solidFill>
                  <a:srgbClr val="7F7F7F"/>
                </a:solidFill>
                <a:latin typeface="Calibri" pitchFamily="34" charset="0"/>
              </a:rPr>
              <a:t> behavior and properties: </a:t>
            </a:r>
            <a:r>
              <a:rPr lang="en-US" sz="4800">
                <a:solidFill>
                  <a:srgbClr val="7F7F7F"/>
                </a:solidFill>
                <a:latin typeface="Calibri" pitchFamily="34" charset="0"/>
              </a:rPr>
              <a:t>The lack of insight hinders adequate interventions, both diagnostic and therapeutic.</a:t>
            </a:r>
          </a:p>
          <a:p>
            <a:pPr lvl="1" indent="0"/>
            <a:r>
              <a:rPr lang="en-US" sz="4800" i="1">
                <a:solidFill>
                  <a:srgbClr val="7F7F7F"/>
                </a:solidFill>
                <a:latin typeface="Calibri" pitchFamily="34" charset="0"/>
              </a:rPr>
              <a:t>5. The subclinical </a:t>
            </a:r>
            <a:r>
              <a:rPr lang="en-US" sz="4800" i="1" u="sng">
                <a:solidFill>
                  <a:srgbClr val="7F7F7F"/>
                </a:solidFill>
                <a:latin typeface="Calibri" pitchFamily="34" charset="0"/>
              </a:rPr>
              <a:t>course of the disease</a:t>
            </a:r>
            <a:r>
              <a:rPr lang="en-US" sz="4800" i="1">
                <a:solidFill>
                  <a:srgbClr val="7F7F7F"/>
                </a:solidFill>
                <a:latin typeface="Calibri" pitchFamily="34" charset="0"/>
              </a:rPr>
              <a:t> is variable</a:t>
            </a:r>
            <a:endParaRPr lang="en-US" sz="4800">
              <a:solidFill>
                <a:srgbClr val="7F7F7F"/>
              </a:solidFill>
              <a:latin typeface="Calibri" pitchFamily="34" charset="0"/>
            </a:endParaRPr>
          </a:p>
          <a:p>
            <a:pPr lvl="1" indent="0"/>
            <a:r>
              <a:rPr lang="en-US" sz="4800" i="1">
                <a:solidFill>
                  <a:srgbClr val="7F7F7F"/>
                </a:solidFill>
                <a:latin typeface="Calibri" pitchFamily="34" charset="0"/>
              </a:rPr>
              <a:t>6. The relation with the family: </a:t>
            </a:r>
            <a:r>
              <a:rPr lang="en-US" sz="4800">
                <a:solidFill>
                  <a:srgbClr val="7F7F7F"/>
                </a:solidFill>
                <a:latin typeface="Calibri" pitchFamily="34" charset="0"/>
              </a:rPr>
              <a:t>GPs, as family doctors, are favored being able to use the relationships with carers and families.</a:t>
            </a:r>
          </a:p>
          <a:p>
            <a:pPr lvl="1" indent="0"/>
            <a:r>
              <a:rPr lang="en-US" sz="4800" i="1">
                <a:solidFill>
                  <a:srgbClr val="7F7F7F"/>
                </a:solidFill>
                <a:latin typeface="Calibri" pitchFamily="34" charset="0"/>
              </a:rPr>
              <a:t>7. The </a:t>
            </a:r>
            <a:r>
              <a:rPr lang="en-US" sz="4800" i="1" u="sng">
                <a:solidFill>
                  <a:srgbClr val="7F7F7F"/>
                </a:solidFill>
                <a:latin typeface="Calibri" pitchFamily="34" charset="0"/>
              </a:rPr>
              <a:t>organization of care</a:t>
            </a:r>
            <a:r>
              <a:rPr lang="en-US" sz="4800" i="1">
                <a:solidFill>
                  <a:srgbClr val="7F7F7F"/>
                </a:solidFill>
                <a:latin typeface="Calibri" pitchFamily="34" charset="0"/>
              </a:rPr>
              <a:t>.</a:t>
            </a:r>
            <a:br>
              <a:rPr lang="en-US" sz="4800" i="1">
                <a:solidFill>
                  <a:srgbClr val="7F7F7F"/>
                </a:solidFill>
                <a:latin typeface="Calibri" pitchFamily="34" charset="0"/>
              </a:rPr>
            </a:br>
            <a:r>
              <a:rPr lang="en-US" sz="4800">
                <a:solidFill>
                  <a:srgbClr val="7F7F7F"/>
                </a:solidFill>
                <a:latin typeface="Calibri" pitchFamily="34" charset="0"/>
              </a:rPr>
              <a:t>GPs have high expectations of new models of care delivery in ambulatory care.</a:t>
            </a:r>
            <a:r>
              <a:rPr lang="en-US" sz="4800" i="1">
                <a:solidFill>
                  <a:srgbClr val="7F7F7F"/>
                </a:solidFill>
                <a:latin typeface="Calibri" pitchFamily="34" charset="0"/>
              </a:rPr>
              <a:t> </a:t>
            </a:r>
            <a:endParaRPr lang="en-US" sz="4800">
              <a:solidFill>
                <a:srgbClr val="7F7F7F"/>
              </a:solidFill>
              <a:latin typeface="Calibri" pitchFamily="34" charset="0"/>
            </a:endParaRPr>
          </a:p>
          <a:p>
            <a:pPr lvl="1" indent="0"/>
            <a:r>
              <a:rPr lang="en-US" sz="4800" i="1">
                <a:solidFill>
                  <a:srgbClr val="7F7F7F"/>
                </a:solidFill>
                <a:latin typeface="Calibri" pitchFamily="34" charset="0"/>
              </a:rPr>
              <a:t>8. </a:t>
            </a:r>
            <a:r>
              <a:rPr lang="en-US" sz="4800" i="1" u="sng">
                <a:solidFill>
                  <a:srgbClr val="7F7F7F"/>
                </a:solidFill>
                <a:latin typeface="Calibri" pitchFamily="34" charset="0"/>
              </a:rPr>
              <a:t>Hospital admission</a:t>
            </a:r>
            <a:r>
              <a:rPr lang="en-US" sz="4800">
                <a:solidFill>
                  <a:srgbClr val="7F7F7F"/>
                </a:solidFill>
                <a:latin typeface="Calibri" pitchFamily="34" charset="0"/>
              </a:rPr>
              <a:t/>
            </a:r>
            <a:br>
              <a:rPr lang="en-US" sz="4800">
                <a:solidFill>
                  <a:srgbClr val="7F7F7F"/>
                </a:solidFill>
                <a:latin typeface="Calibri" pitchFamily="34" charset="0"/>
              </a:rPr>
            </a:br>
            <a:r>
              <a:rPr lang="en-US" sz="4800">
                <a:solidFill>
                  <a:srgbClr val="7F7F7F"/>
                </a:solidFill>
                <a:latin typeface="Calibri" pitchFamily="34" charset="0"/>
              </a:rPr>
              <a:t>GPs have an ambivalent attitude towards hospital admission and civil commitment of psychotic patients.</a:t>
            </a:r>
          </a:p>
          <a:p>
            <a:pPr lvl="1" indent="0"/>
            <a:r>
              <a:rPr lang="en-US" sz="4800" i="1">
                <a:solidFill>
                  <a:srgbClr val="7F7F7F"/>
                </a:solidFill>
                <a:latin typeface="Calibri" pitchFamily="34" charset="0"/>
              </a:rPr>
              <a:t>9. </a:t>
            </a:r>
            <a:r>
              <a:rPr lang="en-US" sz="4800" i="1" u="sng">
                <a:solidFill>
                  <a:srgbClr val="7F7F7F"/>
                </a:solidFill>
                <a:latin typeface="Calibri" pitchFamily="34" charset="0"/>
              </a:rPr>
              <a:t>Substance abuse</a:t>
            </a:r>
            <a:r>
              <a:rPr lang="en-US" sz="4800">
                <a:solidFill>
                  <a:srgbClr val="7F7F7F"/>
                </a:solidFill>
                <a:latin typeface="Calibri" pitchFamily="34" charset="0"/>
              </a:rPr>
              <a:t/>
            </a:r>
            <a:br>
              <a:rPr lang="en-US" sz="4800">
                <a:solidFill>
                  <a:srgbClr val="7F7F7F"/>
                </a:solidFill>
                <a:latin typeface="Calibri" pitchFamily="34" charset="0"/>
              </a:rPr>
            </a:br>
            <a:r>
              <a:rPr lang="en-US" sz="4800">
                <a:solidFill>
                  <a:srgbClr val="7F7F7F"/>
                </a:solidFill>
                <a:latin typeface="Calibri" pitchFamily="34" charset="0"/>
              </a:rPr>
              <a:t>GPs have little experience with substance abuse and psychosis. </a:t>
            </a:r>
            <a:r>
              <a:rPr lang="en-US" sz="8800">
                <a:latin typeface="Calibri" pitchFamily="34" charset="0"/>
              </a:rPr>
              <a:t/>
            </a:r>
            <a:br>
              <a:rPr lang="en-US" sz="8800">
                <a:latin typeface="Calibri" pitchFamily="34" charset="0"/>
              </a:rPr>
            </a:br>
            <a:endParaRPr lang="en-US" sz="8800">
              <a:latin typeface="Calibri" pitchFamily="34" charset="0"/>
            </a:endParaRPr>
          </a:p>
          <a:p>
            <a:endParaRPr lang="en-US">
              <a:latin typeface="Calibri" pitchFamily="34" charset="0"/>
            </a:endParaRPr>
          </a:p>
        </p:txBody>
      </p:sp>
      <p:sp>
        <p:nvSpPr>
          <p:cNvPr id="15" name="TextBox 14"/>
          <p:cNvSpPr txBox="1"/>
          <p:nvPr/>
        </p:nvSpPr>
        <p:spPr>
          <a:xfrm>
            <a:off x="1985963" y="19673888"/>
            <a:ext cx="12215812" cy="8705850"/>
          </a:xfrm>
          <a:prstGeom prst="rect">
            <a:avLst/>
          </a:prstGeom>
          <a:noFill/>
        </p:spPr>
        <p:txBody>
          <a:bodyPr>
            <a:spAutoFit/>
          </a:bodyPr>
          <a:lstStyle/>
          <a:p>
            <a:pPr defTabSz="4320540" fontAlgn="auto">
              <a:spcBef>
                <a:spcPts val="0"/>
              </a:spcBef>
              <a:spcAft>
                <a:spcPts val="0"/>
              </a:spcAft>
              <a:defRPr/>
            </a:pPr>
            <a:r>
              <a:rPr lang="en-US" sz="4800" b="1" dirty="0">
                <a:solidFill>
                  <a:schemeClr val="bg1">
                    <a:lumMod val="50000"/>
                  </a:schemeClr>
                </a:solidFill>
                <a:latin typeface="+mn-lt"/>
              </a:rPr>
              <a:t>Conclusion</a:t>
            </a:r>
            <a:endParaRPr lang="en-US" sz="4800" dirty="0">
              <a:solidFill>
                <a:schemeClr val="bg1">
                  <a:lumMod val="50000"/>
                </a:schemeClr>
              </a:solidFill>
              <a:latin typeface="+mn-lt"/>
            </a:endParaRPr>
          </a:p>
          <a:p>
            <a:pPr defTabSz="4320540" fontAlgn="auto">
              <a:spcBef>
                <a:spcPts val="0"/>
              </a:spcBef>
              <a:spcAft>
                <a:spcPts val="0"/>
              </a:spcAft>
              <a:defRPr/>
            </a:pPr>
            <a:r>
              <a:rPr lang="en-US" sz="4800" dirty="0">
                <a:solidFill>
                  <a:schemeClr val="bg1">
                    <a:lumMod val="50000"/>
                  </a:schemeClr>
                </a:solidFill>
                <a:latin typeface="+mn-lt"/>
              </a:rPr>
              <a:t>GPs are engaged and in favor of the care for psychotic patients but experience important thresholds in the organization of care and the cooperation with the mental health care sector. Getting support is more important than educational tools. Diagnosis and treatment are difficult because of the variable clinical presentation and patient characteristics. The results support and confirm existing data (1-3). </a:t>
            </a:r>
          </a:p>
          <a:p>
            <a:pPr defTabSz="4320540" fontAlgn="auto">
              <a:spcBef>
                <a:spcPts val="0"/>
              </a:spcBef>
              <a:spcAft>
                <a:spcPts val="0"/>
              </a:spcAft>
              <a:defRPr/>
            </a:pPr>
            <a:endParaRPr lang="en-US" dirty="0">
              <a:latin typeface="+mn-lt"/>
            </a:endParaRPr>
          </a:p>
        </p:txBody>
      </p:sp>
      <p:sp>
        <p:nvSpPr>
          <p:cNvPr id="16" name="TextBox 15"/>
          <p:cNvSpPr txBox="1"/>
          <p:nvPr/>
        </p:nvSpPr>
        <p:spPr>
          <a:xfrm>
            <a:off x="2343150" y="27960638"/>
            <a:ext cx="11287125" cy="6740525"/>
          </a:xfrm>
          <a:prstGeom prst="rect">
            <a:avLst/>
          </a:prstGeom>
          <a:noFill/>
        </p:spPr>
        <p:txBody>
          <a:bodyPr>
            <a:spAutoFit/>
          </a:bodyPr>
          <a:lstStyle/>
          <a:p>
            <a:pPr defTabSz="4320540" fontAlgn="auto">
              <a:spcBef>
                <a:spcPts val="0"/>
              </a:spcBef>
              <a:spcAft>
                <a:spcPts val="0"/>
              </a:spcAft>
              <a:defRPr/>
            </a:pPr>
            <a:r>
              <a:rPr lang="nl-BE" sz="3600" b="1" dirty="0" err="1">
                <a:solidFill>
                  <a:schemeClr val="bg1">
                    <a:lumMod val="50000"/>
                  </a:schemeClr>
                </a:solidFill>
                <a:latin typeface="+mn-lt"/>
              </a:rPr>
              <a:t>References</a:t>
            </a:r>
            <a:endParaRPr lang="nl-BE" sz="3600" b="1" dirty="0">
              <a:solidFill>
                <a:schemeClr val="bg1">
                  <a:lumMod val="50000"/>
                </a:schemeClr>
              </a:solidFill>
              <a:latin typeface="+mn-lt"/>
            </a:endParaRPr>
          </a:p>
          <a:p>
            <a:pPr defTabSz="4320540" fontAlgn="auto">
              <a:spcBef>
                <a:spcPts val="0"/>
              </a:spcBef>
              <a:spcAft>
                <a:spcPts val="0"/>
              </a:spcAft>
              <a:defRPr/>
            </a:pPr>
            <a:r>
              <a:rPr lang="nl-BE" sz="3600" dirty="0">
                <a:solidFill>
                  <a:schemeClr val="bg1">
                    <a:lumMod val="50000"/>
                  </a:schemeClr>
                </a:solidFill>
                <a:latin typeface="+mn-lt"/>
              </a:rPr>
              <a:t> </a:t>
            </a:r>
            <a:endParaRPr lang="en-US" sz="3600" dirty="0">
              <a:solidFill>
                <a:schemeClr val="bg1">
                  <a:lumMod val="50000"/>
                </a:schemeClr>
              </a:solidFill>
              <a:latin typeface="+mn-lt"/>
            </a:endParaRPr>
          </a:p>
          <a:p>
            <a:pPr defTabSz="4320540" fontAlgn="auto">
              <a:spcBef>
                <a:spcPts val="0"/>
              </a:spcBef>
              <a:spcAft>
                <a:spcPts val="0"/>
              </a:spcAft>
              <a:defRPr/>
            </a:pPr>
            <a:r>
              <a:rPr lang="nl-BE" sz="3600" dirty="0">
                <a:solidFill>
                  <a:schemeClr val="bg1">
                    <a:lumMod val="50000"/>
                  </a:schemeClr>
                </a:solidFill>
                <a:latin typeface="+mn-lt"/>
              </a:rPr>
              <a:t>(1) Oud MJ, </a:t>
            </a:r>
            <a:r>
              <a:rPr lang="nl-BE" sz="3600" dirty="0" err="1">
                <a:solidFill>
                  <a:schemeClr val="bg1">
                    <a:lumMod val="50000"/>
                  </a:schemeClr>
                </a:solidFill>
                <a:latin typeface="+mn-lt"/>
              </a:rPr>
              <a:t>Schuling</a:t>
            </a:r>
            <a:r>
              <a:rPr lang="nl-BE" sz="3600" dirty="0">
                <a:solidFill>
                  <a:schemeClr val="bg1">
                    <a:lumMod val="50000"/>
                  </a:schemeClr>
                </a:solidFill>
                <a:latin typeface="+mn-lt"/>
              </a:rPr>
              <a:t> J, </a:t>
            </a:r>
            <a:r>
              <a:rPr lang="nl-BE" sz="3600" dirty="0" err="1">
                <a:solidFill>
                  <a:schemeClr val="bg1">
                    <a:lumMod val="50000"/>
                  </a:schemeClr>
                </a:solidFill>
                <a:latin typeface="+mn-lt"/>
              </a:rPr>
              <a:t>Slooff</a:t>
            </a:r>
            <a:r>
              <a:rPr lang="nl-BE" sz="3600" dirty="0">
                <a:solidFill>
                  <a:schemeClr val="bg1">
                    <a:lumMod val="50000"/>
                  </a:schemeClr>
                </a:solidFill>
                <a:latin typeface="+mn-lt"/>
              </a:rPr>
              <a:t> CJ, </a:t>
            </a:r>
            <a:r>
              <a:rPr lang="nl-BE" sz="3600" dirty="0" err="1">
                <a:solidFill>
                  <a:schemeClr val="bg1">
                    <a:lumMod val="50000"/>
                  </a:schemeClr>
                </a:solidFill>
                <a:latin typeface="+mn-lt"/>
              </a:rPr>
              <a:t>Groenier</a:t>
            </a:r>
            <a:r>
              <a:rPr lang="nl-BE" sz="3600" dirty="0">
                <a:solidFill>
                  <a:schemeClr val="bg1">
                    <a:lumMod val="50000"/>
                  </a:schemeClr>
                </a:solidFill>
                <a:latin typeface="+mn-lt"/>
              </a:rPr>
              <a:t> KH, Dekker JH, </a:t>
            </a:r>
            <a:r>
              <a:rPr lang="nl-BE" sz="3600" dirty="0" err="1">
                <a:solidFill>
                  <a:schemeClr val="bg1">
                    <a:lumMod val="50000"/>
                  </a:schemeClr>
                </a:solidFill>
                <a:latin typeface="+mn-lt"/>
              </a:rPr>
              <a:t>Meyboom-de</a:t>
            </a:r>
            <a:r>
              <a:rPr lang="nl-BE" sz="3600" dirty="0">
                <a:solidFill>
                  <a:schemeClr val="bg1">
                    <a:lumMod val="50000"/>
                  </a:schemeClr>
                </a:solidFill>
                <a:latin typeface="+mn-lt"/>
              </a:rPr>
              <a:t> JB. </a:t>
            </a:r>
            <a:r>
              <a:rPr lang="en-US" sz="3600" dirty="0">
                <a:solidFill>
                  <a:schemeClr val="bg1">
                    <a:lumMod val="50000"/>
                  </a:schemeClr>
                </a:solidFill>
                <a:latin typeface="+mn-lt"/>
              </a:rPr>
              <a:t>Care for patients with severe mental illness: the general practitioner's role perspective. </a:t>
            </a:r>
            <a:r>
              <a:rPr lang="nl-BE" sz="3600" dirty="0">
                <a:solidFill>
                  <a:schemeClr val="bg1">
                    <a:lumMod val="50000"/>
                  </a:schemeClr>
                </a:solidFill>
                <a:latin typeface="+mn-lt"/>
              </a:rPr>
              <a:t>BMC </a:t>
            </a:r>
            <a:r>
              <a:rPr lang="nl-BE" sz="3600" dirty="0" err="1">
                <a:solidFill>
                  <a:schemeClr val="bg1">
                    <a:lumMod val="50000"/>
                  </a:schemeClr>
                </a:solidFill>
                <a:latin typeface="+mn-lt"/>
              </a:rPr>
              <a:t>Fam</a:t>
            </a:r>
            <a:r>
              <a:rPr lang="nl-BE" sz="3600" dirty="0">
                <a:solidFill>
                  <a:schemeClr val="bg1">
                    <a:lumMod val="50000"/>
                  </a:schemeClr>
                </a:solidFill>
                <a:latin typeface="+mn-lt"/>
              </a:rPr>
              <a:t> </a:t>
            </a:r>
            <a:r>
              <a:rPr lang="nl-BE" sz="3600" dirty="0" err="1">
                <a:solidFill>
                  <a:schemeClr val="bg1">
                    <a:lumMod val="50000"/>
                  </a:schemeClr>
                </a:solidFill>
                <a:latin typeface="+mn-lt"/>
              </a:rPr>
              <a:t>Pract</a:t>
            </a:r>
            <a:r>
              <a:rPr lang="nl-BE" sz="3600" dirty="0">
                <a:solidFill>
                  <a:schemeClr val="bg1">
                    <a:lumMod val="50000"/>
                  </a:schemeClr>
                </a:solidFill>
                <a:latin typeface="+mn-lt"/>
              </a:rPr>
              <a:t> 2009;10:29.</a:t>
            </a:r>
            <a:endParaRPr lang="en-US" sz="3600" dirty="0">
              <a:solidFill>
                <a:schemeClr val="bg1">
                  <a:lumMod val="50000"/>
                </a:schemeClr>
              </a:solidFill>
              <a:latin typeface="+mn-lt"/>
            </a:endParaRPr>
          </a:p>
          <a:p>
            <a:pPr defTabSz="4320540" fontAlgn="auto">
              <a:spcBef>
                <a:spcPts val="0"/>
              </a:spcBef>
              <a:spcAft>
                <a:spcPts val="0"/>
              </a:spcAft>
              <a:defRPr/>
            </a:pPr>
            <a:r>
              <a:rPr lang="nl-BE" sz="3600" dirty="0">
                <a:solidFill>
                  <a:schemeClr val="bg1">
                    <a:lumMod val="50000"/>
                  </a:schemeClr>
                </a:solidFill>
                <a:latin typeface="+mn-lt"/>
              </a:rPr>
              <a:t>(2) Oud MJ, </a:t>
            </a:r>
            <a:r>
              <a:rPr lang="nl-BE" sz="3600" dirty="0" err="1">
                <a:solidFill>
                  <a:schemeClr val="bg1">
                    <a:lumMod val="50000"/>
                  </a:schemeClr>
                </a:solidFill>
                <a:latin typeface="+mn-lt"/>
              </a:rPr>
              <a:t>Schuling</a:t>
            </a:r>
            <a:r>
              <a:rPr lang="nl-BE" sz="3600" dirty="0">
                <a:solidFill>
                  <a:schemeClr val="bg1">
                    <a:lumMod val="50000"/>
                  </a:schemeClr>
                </a:solidFill>
                <a:latin typeface="+mn-lt"/>
              </a:rPr>
              <a:t> J, </a:t>
            </a:r>
            <a:r>
              <a:rPr lang="nl-BE" sz="3600" dirty="0" err="1">
                <a:solidFill>
                  <a:schemeClr val="bg1">
                    <a:lumMod val="50000"/>
                  </a:schemeClr>
                </a:solidFill>
                <a:latin typeface="+mn-lt"/>
              </a:rPr>
              <a:t>Slooff</a:t>
            </a:r>
            <a:r>
              <a:rPr lang="nl-BE" sz="3600" dirty="0">
                <a:solidFill>
                  <a:schemeClr val="bg1">
                    <a:lumMod val="50000"/>
                  </a:schemeClr>
                </a:solidFill>
                <a:latin typeface="+mn-lt"/>
              </a:rPr>
              <a:t> CJ, </a:t>
            </a:r>
            <a:r>
              <a:rPr lang="nl-BE" sz="3600" dirty="0" err="1">
                <a:solidFill>
                  <a:schemeClr val="bg1">
                    <a:lumMod val="50000"/>
                  </a:schemeClr>
                </a:solidFill>
                <a:latin typeface="+mn-lt"/>
              </a:rPr>
              <a:t>Meyboom-de</a:t>
            </a:r>
            <a:r>
              <a:rPr lang="nl-BE" sz="3600" dirty="0">
                <a:solidFill>
                  <a:schemeClr val="bg1">
                    <a:lumMod val="50000"/>
                  </a:schemeClr>
                </a:solidFill>
                <a:latin typeface="+mn-lt"/>
              </a:rPr>
              <a:t> JB. </a:t>
            </a:r>
            <a:r>
              <a:rPr lang="en-US" sz="3600" dirty="0">
                <a:solidFill>
                  <a:schemeClr val="bg1">
                    <a:lumMod val="50000"/>
                  </a:schemeClr>
                </a:solidFill>
                <a:latin typeface="+mn-lt"/>
              </a:rPr>
              <a:t>How do General Practitioners experience providing care for their psychotic patients? BMC </a:t>
            </a:r>
            <a:r>
              <a:rPr lang="en-US" sz="3600" dirty="0" err="1">
                <a:solidFill>
                  <a:schemeClr val="bg1">
                    <a:lumMod val="50000"/>
                  </a:schemeClr>
                </a:solidFill>
                <a:latin typeface="+mn-lt"/>
              </a:rPr>
              <a:t>Fam</a:t>
            </a:r>
            <a:r>
              <a:rPr lang="en-US" sz="3600" dirty="0">
                <a:solidFill>
                  <a:schemeClr val="bg1">
                    <a:lumMod val="50000"/>
                  </a:schemeClr>
                </a:solidFill>
                <a:latin typeface="+mn-lt"/>
              </a:rPr>
              <a:t> </a:t>
            </a:r>
            <a:r>
              <a:rPr lang="en-US" sz="3600" dirty="0" err="1">
                <a:solidFill>
                  <a:schemeClr val="bg1">
                    <a:lumMod val="50000"/>
                  </a:schemeClr>
                </a:solidFill>
                <a:latin typeface="+mn-lt"/>
              </a:rPr>
              <a:t>Pract</a:t>
            </a:r>
            <a:r>
              <a:rPr lang="en-US" sz="3600" dirty="0">
                <a:solidFill>
                  <a:schemeClr val="bg1">
                    <a:lumMod val="50000"/>
                  </a:schemeClr>
                </a:solidFill>
                <a:latin typeface="+mn-lt"/>
              </a:rPr>
              <a:t> 2007;8:37.</a:t>
            </a:r>
          </a:p>
          <a:p>
            <a:pPr defTabSz="4320540" fontAlgn="auto">
              <a:spcBef>
                <a:spcPts val="0"/>
              </a:spcBef>
              <a:spcAft>
                <a:spcPts val="0"/>
              </a:spcAft>
              <a:defRPr/>
            </a:pPr>
            <a:r>
              <a:rPr lang="en-US" sz="3600" dirty="0">
                <a:solidFill>
                  <a:schemeClr val="bg1">
                    <a:lumMod val="50000"/>
                  </a:schemeClr>
                </a:solidFill>
                <a:latin typeface="+mn-lt"/>
              </a:rPr>
              <a:t>(3) Simon AE, Lester H, </a:t>
            </a:r>
            <a:r>
              <a:rPr lang="en-US" sz="3600" dirty="0" err="1">
                <a:solidFill>
                  <a:schemeClr val="bg1">
                    <a:lumMod val="50000"/>
                  </a:schemeClr>
                </a:solidFill>
                <a:latin typeface="+mn-lt"/>
              </a:rPr>
              <a:t>Tait</a:t>
            </a:r>
            <a:r>
              <a:rPr lang="en-US" sz="3600" dirty="0">
                <a:solidFill>
                  <a:schemeClr val="bg1">
                    <a:lumMod val="50000"/>
                  </a:schemeClr>
                </a:solidFill>
                <a:latin typeface="+mn-lt"/>
              </a:rPr>
              <a:t> L, </a:t>
            </a:r>
            <a:r>
              <a:rPr lang="en-US" sz="3600" dirty="0" err="1">
                <a:solidFill>
                  <a:schemeClr val="bg1">
                    <a:lumMod val="50000"/>
                  </a:schemeClr>
                </a:solidFill>
                <a:latin typeface="+mn-lt"/>
              </a:rPr>
              <a:t>Stip</a:t>
            </a:r>
            <a:r>
              <a:rPr lang="en-US" sz="3600" dirty="0">
                <a:solidFill>
                  <a:schemeClr val="bg1">
                    <a:lumMod val="50000"/>
                  </a:schemeClr>
                </a:solidFill>
                <a:latin typeface="+mn-lt"/>
              </a:rPr>
              <a:t> E, Roy P, Conrad G, et al. The International Study on General Practitioners and Early Psychosis (IGPS). </a:t>
            </a:r>
            <a:r>
              <a:rPr lang="fr-FR" sz="3600" dirty="0" err="1">
                <a:solidFill>
                  <a:schemeClr val="bg1">
                    <a:lumMod val="50000"/>
                  </a:schemeClr>
                </a:solidFill>
                <a:latin typeface="+mn-lt"/>
              </a:rPr>
              <a:t>Schizophr</a:t>
            </a:r>
            <a:r>
              <a:rPr lang="fr-FR" sz="3600" dirty="0">
                <a:solidFill>
                  <a:schemeClr val="bg1">
                    <a:lumMod val="50000"/>
                  </a:schemeClr>
                </a:solidFill>
                <a:latin typeface="+mn-lt"/>
              </a:rPr>
              <a:t> </a:t>
            </a:r>
            <a:r>
              <a:rPr lang="fr-FR" sz="3600" dirty="0" err="1">
                <a:solidFill>
                  <a:schemeClr val="bg1">
                    <a:lumMod val="50000"/>
                  </a:schemeClr>
                </a:solidFill>
                <a:latin typeface="+mn-lt"/>
              </a:rPr>
              <a:t>Res</a:t>
            </a:r>
            <a:r>
              <a:rPr lang="fr-FR" sz="3600" dirty="0">
                <a:solidFill>
                  <a:schemeClr val="bg1">
                    <a:lumMod val="50000"/>
                  </a:schemeClr>
                </a:solidFill>
                <a:latin typeface="+mn-lt"/>
              </a:rPr>
              <a:t> 2008 </a:t>
            </a:r>
            <a:r>
              <a:rPr lang="fr-FR" sz="3600" dirty="0" err="1">
                <a:solidFill>
                  <a:schemeClr val="bg1">
                    <a:lumMod val="50000"/>
                  </a:schemeClr>
                </a:solidFill>
                <a:latin typeface="+mn-lt"/>
              </a:rPr>
              <a:t>Dec</a:t>
            </a:r>
            <a:r>
              <a:rPr lang="fr-FR" sz="3600" dirty="0">
                <a:solidFill>
                  <a:schemeClr val="bg1">
                    <a:lumMod val="50000"/>
                  </a:schemeClr>
                </a:solidFill>
                <a:latin typeface="+mn-lt"/>
              </a:rPr>
              <a:t> 15.</a:t>
            </a:r>
            <a:endParaRPr lang="en-US" sz="3600" dirty="0">
              <a:solidFill>
                <a:schemeClr val="bg1">
                  <a:lumMod val="50000"/>
                </a:schemeClr>
              </a:solidFill>
              <a:latin typeface="+mn-lt"/>
            </a:endParaRPr>
          </a:p>
        </p:txBody>
      </p:sp>
      <p:sp>
        <p:nvSpPr>
          <p:cNvPr id="17" name="TextBox 16"/>
          <p:cNvSpPr txBox="1"/>
          <p:nvPr/>
        </p:nvSpPr>
        <p:spPr>
          <a:xfrm>
            <a:off x="2557463" y="37176075"/>
            <a:ext cx="28289250" cy="5583238"/>
          </a:xfrm>
          <a:prstGeom prst="rect">
            <a:avLst/>
          </a:prstGeom>
          <a:noFill/>
        </p:spPr>
        <p:txBody>
          <a:bodyPr>
            <a:spAutoFit/>
          </a:bodyPr>
          <a:lstStyle/>
          <a:p>
            <a:r>
              <a:rPr lang="en-US" sz="3600" b="1">
                <a:solidFill>
                  <a:srgbClr val="7F7F7F"/>
                </a:solidFill>
                <a:latin typeface="Calibri" pitchFamily="34" charset="0"/>
              </a:rPr>
              <a:t>Contactaddress			                         Project financed by </a:t>
            </a:r>
            <a:endParaRPr lang="en-US" sz="3600">
              <a:solidFill>
                <a:srgbClr val="7F7F7F"/>
              </a:solidFill>
              <a:latin typeface="Calibri" pitchFamily="34" charset="0"/>
            </a:endParaRPr>
          </a:p>
          <a:p>
            <a:endParaRPr lang="en-US" sz="3600">
              <a:solidFill>
                <a:srgbClr val="7F7F7F"/>
              </a:solidFill>
              <a:latin typeface="Calibri" pitchFamily="34" charset="0"/>
            </a:endParaRPr>
          </a:p>
          <a:p>
            <a:r>
              <a:rPr lang="fr-FR" sz="3600">
                <a:solidFill>
                  <a:srgbClr val="7F7F7F"/>
                </a:solidFill>
                <a:latin typeface="Calibri" pitchFamily="34" charset="0"/>
              </a:rPr>
              <a:t>Prof Dr J De Lepeleire, MD, PhD		                        </a:t>
            </a:r>
            <a:r>
              <a:rPr lang="en-US" sz="3600">
                <a:solidFill>
                  <a:srgbClr val="7F7F7F"/>
                </a:solidFill>
                <a:latin typeface="Calibri" pitchFamily="34" charset="0"/>
              </a:rPr>
              <a:t>Department Psychiatry, Campus Kortenberg, Prof Dr J Peuskens</a:t>
            </a:r>
          </a:p>
          <a:p>
            <a:r>
              <a:rPr lang="nl-BE" sz="3600">
                <a:solidFill>
                  <a:srgbClr val="7F7F7F"/>
                </a:solidFill>
                <a:latin typeface="Calibri" pitchFamily="34" charset="0"/>
              </a:rPr>
              <a:t>Academisch Centrum Huisartsgeneeskunde KULeuven 	                        ACHG, KULeuven, Prof Dr J De Lepeleire</a:t>
            </a:r>
            <a:endParaRPr lang="en-US" sz="3600">
              <a:solidFill>
                <a:srgbClr val="7F7F7F"/>
              </a:solidFill>
              <a:latin typeface="Calibri" pitchFamily="34" charset="0"/>
            </a:endParaRPr>
          </a:p>
          <a:p>
            <a:r>
              <a:rPr lang="nl-BE" sz="3600">
                <a:solidFill>
                  <a:srgbClr val="7F7F7F"/>
                </a:solidFill>
                <a:latin typeface="Calibri" pitchFamily="34" charset="0"/>
              </a:rPr>
              <a:t>Kapucijnenvoer 33  blok j bus 7001				</a:t>
            </a:r>
            <a:br>
              <a:rPr lang="nl-BE" sz="3600">
                <a:solidFill>
                  <a:srgbClr val="7F7F7F"/>
                </a:solidFill>
                <a:latin typeface="Calibri" pitchFamily="34" charset="0"/>
              </a:rPr>
            </a:br>
            <a:r>
              <a:rPr lang="nl-BE" sz="3600">
                <a:solidFill>
                  <a:srgbClr val="7F7F7F"/>
                </a:solidFill>
                <a:latin typeface="Calibri" pitchFamily="34" charset="0"/>
              </a:rPr>
              <a:t>B-3000 Leuven</a:t>
            </a:r>
            <a:endParaRPr lang="en-US" sz="3600">
              <a:solidFill>
                <a:srgbClr val="7F7F7F"/>
              </a:solidFill>
              <a:latin typeface="Calibri" pitchFamily="34" charset="0"/>
            </a:endParaRPr>
          </a:p>
          <a:p>
            <a:r>
              <a:rPr lang="nl-BE" sz="3600">
                <a:solidFill>
                  <a:srgbClr val="7F7F7F"/>
                </a:solidFill>
                <a:latin typeface="Calibri" pitchFamily="34" charset="0"/>
              </a:rPr>
              <a:t>Belgium</a:t>
            </a:r>
            <a:br>
              <a:rPr lang="nl-BE" sz="3600">
                <a:solidFill>
                  <a:srgbClr val="7F7F7F"/>
                </a:solidFill>
                <a:latin typeface="Calibri" pitchFamily="34" charset="0"/>
              </a:rPr>
            </a:br>
            <a:r>
              <a:rPr lang="nl-BE" sz="3600" u="sng">
                <a:solidFill>
                  <a:srgbClr val="7F7F7F"/>
                </a:solidFill>
                <a:latin typeface="Calibri" pitchFamily="34" charset="0"/>
                <a:hlinkClick r:id="rId4"/>
              </a:rPr>
              <a:t>Jan.DeLepeleire@med.kuleuven.be</a:t>
            </a:r>
            <a:endParaRPr lang="en-US" sz="3600">
              <a:solidFill>
                <a:srgbClr val="7F7F7F"/>
              </a:solidFill>
              <a:latin typeface="Calibri" pitchFamily="34" charset="0"/>
            </a:endParaRPr>
          </a:p>
          <a:p>
            <a:r>
              <a:rPr lang="nl-BE" sz="2400">
                <a:latin typeface="Calibri" pitchFamily="34" charset="0"/>
              </a:rPr>
              <a:t> </a:t>
            </a:r>
            <a:endParaRPr lang="en-US" sz="2400">
              <a:latin typeface="Calibri" pitchFamily="34" charset="0"/>
            </a:endParaRPr>
          </a:p>
          <a:p>
            <a:endParaRPr lang="en-US" sz="4800">
              <a:latin typeface="Calibri" pitchFamily="34" charset="0"/>
            </a:endParaRPr>
          </a:p>
        </p:txBody>
      </p:sp>
      <p:cxnSp>
        <p:nvCxnSpPr>
          <p:cNvPr id="19" name="Straight Connector 18"/>
          <p:cNvCxnSpPr/>
          <p:nvPr/>
        </p:nvCxnSpPr>
        <p:spPr>
          <a:xfrm>
            <a:off x="2343150" y="36390263"/>
            <a:ext cx="28717875"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057400" y="6315075"/>
            <a:ext cx="28717875"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2807494" y="20924044"/>
            <a:ext cx="2650331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490</Words>
  <Application>Microsoft Office PowerPoint</Application>
  <PresentationFormat>Custom</PresentationFormat>
  <Paragraphs>33</Paragraphs>
  <Slides>1</Slides>
  <Notes>0</Notes>
  <HiddenSlides>0</HiddenSlides>
  <MMClips>0</MMClips>
  <ScaleCrop>false</ScaleCrop>
  <HeadingPairs>
    <vt:vector size="6" baseType="variant">
      <vt:variant>
        <vt:lpstr>Fonts Used</vt:lpstr>
      </vt:variant>
      <vt:variant>
        <vt:i4>4</vt:i4>
      </vt:variant>
      <vt:variant>
        <vt:lpstr>Design Template</vt:lpstr>
      </vt:variant>
      <vt:variant>
        <vt:i4>1</vt:i4>
      </vt:variant>
      <vt:variant>
        <vt:lpstr>Slide Titles</vt:lpstr>
      </vt:variant>
      <vt:variant>
        <vt:i4>1</vt:i4>
      </vt:variant>
    </vt:vector>
  </HeadingPairs>
  <TitlesOfParts>
    <vt:vector size="6" baseType="lpstr">
      <vt:lpstr>Arial</vt:lpstr>
      <vt:lpstr>Calibri</vt:lpstr>
      <vt:lpstr>MS Mincho</vt:lpstr>
      <vt:lpstr>Times New Roman</vt:lpstr>
      <vt:lpstr>Office Theme</vt:lpstr>
      <vt:lpstr>Slide 1</vt:lpstr>
    </vt:vector>
  </TitlesOfParts>
  <Company>KULEUVEN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u0039630</dc:creator>
  <cp:lastModifiedBy>u0007721</cp:lastModifiedBy>
  <cp:revision>8</cp:revision>
  <dcterms:created xsi:type="dcterms:W3CDTF">2010-03-26T08:38:51Z</dcterms:created>
  <dcterms:modified xsi:type="dcterms:W3CDTF">2010-03-28T08:22:26Z</dcterms:modified>
</cp:coreProperties>
</file>